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48"/>
    <p:sldId id="257" r:id="rId49"/>
    <p:sldId id="258" r:id="rId50"/>
    <p:sldId id="259" r:id="rId51"/>
    <p:sldId id="260" r:id="rId52"/>
    <p:sldId id="261" r:id="rId53"/>
    <p:sldId id="262" r:id="rId54"/>
    <p:sldId id="263" r:id="rId55"/>
    <p:sldId id="264" r:id="rId56"/>
    <p:sldId id="265" r:id="rId57"/>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DM Serif Display" charset="1" panose="00000000000000000000"/>
      <p:regular r:id="rId10"/>
    </p:embeddedFont>
    <p:embeddedFont>
      <p:font typeface="DM Serif Display Italics" charset="1" panose="00000000000000000000"/>
      <p:regular r:id="rId11"/>
    </p:embeddedFont>
    <p:embeddedFont>
      <p:font typeface="Canva Sans" charset="1" panose="020B0503030501040103"/>
      <p:regular r:id="rId12"/>
    </p:embeddedFont>
    <p:embeddedFont>
      <p:font typeface="Canva Sans Bold" charset="1" panose="020B0803030501040103"/>
      <p:regular r:id="rId13"/>
    </p:embeddedFont>
    <p:embeddedFont>
      <p:font typeface="Canva Sans Italics" charset="1" panose="020B0503030501040103"/>
      <p:regular r:id="rId14"/>
    </p:embeddedFont>
    <p:embeddedFont>
      <p:font typeface="Canva Sans Bold Italics" charset="1" panose="020B0803030501040103"/>
      <p:regular r:id="rId15"/>
    </p:embeddedFont>
    <p:embeddedFont>
      <p:font typeface="Canva Sans Medium" charset="1" panose="020B0603030501040103"/>
      <p:regular r:id="rId16"/>
    </p:embeddedFont>
    <p:embeddedFont>
      <p:font typeface="Canva Sans Medium Italics" charset="1" panose="020B0603030501040103"/>
      <p:regular r:id="rId17"/>
    </p:embeddedFont>
    <p:embeddedFont>
      <p:font typeface="Poppins" charset="1" panose="00000500000000000000"/>
      <p:regular r:id="rId18"/>
    </p:embeddedFont>
    <p:embeddedFont>
      <p:font typeface="Poppins Bold" charset="1" panose="00000800000000000000"/>
      <p:regular r:id="rId19"/>
    </p:embeddedFont>
    <p:embeddedFont>
      <p:font typeface="Poppins Italics" charset="1" panose="00000500000000000000"/>
      <p:regular r:id="rId20"/>
    </p:embeddedFont>
    <p:embeddedFont>
      <p:font typeface="Poppins Bold Italics" charset="1" panose="00000800000000000000"/>
      <p:regular r:id="rId21"/>
    </p:embeddedFont>
    <p:embeddedFont>
      <p:font typeface="Poppins Thin" charset="1" panose="00000300000000000000"/>
      <p:regular r:id="rId22"/>
    </p:embeddedFont>
    <p:embeddedFont>
      <p:font typeface="Poppins Thin Italics" charset="1" panose="00000300000000000000"/>
      <p:regular r:id="rId23"/>
    </p:embeddedFont>
    <p:embeddedFont>
      <p:font typeface="Poppins Extra-Light" charset="1" panose="00000300000000000000"/>
      <p:regular r:id="rId24"/>
    </p:embeddedFont>
    <p:embeddedFont>
      <p:font typeface="Poppins Extra-Light Italics" charset="1" panose="00000300000000000000"/>
      <p:regular r:id="rId25"/>
    </p:embeddedFont>
    <p:embeddedFont>
      <p:font typeface="Poppins Light" charset="1" panose="00000400000000000000"/>
      <p:regular r:id="rId26"/>
    </p:embeddedFont>
    <p:embeddedFont>
      <p:font typeface="Poppins Light Italics" charset="1" panose="00000400000000000000"/>
      <p:regular r:id="rId27"/>
    </p:embeddedFont>
    <p:embeddedFont>
      <p:font typeface="Poppins Medium" charset="1" panose="00000600000000000000"/>
      <p:regular r:id="rId28"/>
    </p:embeddedFont>
    <p:embeddedFont>
      <p:font typeface="Poppins Medium Italics" charset="1" panose="00000600000000000000"/>
      <p:regular r:id="rId29"/>
    </p:embeddedFont>
    <p:embeddedFont>
      <p:font typeface="Poppins Semi-Bold" charset="1" panose="00000700000000000000"/>
      <p:regular r:id="rId30"/>
    </p:embeddedFont>
    <p:embeddedFont>
      <p:font typeface="Poppins Semi-Bold Italics" charset="1" panose="00000700000000000000"/>
      <p:regular r:id="rId31"/>
    </p:embeddedFont>
    <p:embeddedFont>
      <p:font typeface="Poppins Ultra-Bold" charset="1" panose="00000900000000000000"/>
      <p:regular r:id="rId32"/>
    </p:embeddedFont>
    <p:embeddedFont>
      <p:font typeface="Poppins Ultra-Bold Italics" charset="1" panose="00000900000000000000"/>
      <p:regular r:id="rId33"/>
    </p:embeddedFont>
    <p:embeddedFont>
      <p:font typeface="Poppins Heavy" charset="1" panose="00000A00000000000000"/>
      <p:regular r:id="rId34"/>
    </p:embeddedFont>
    <p:embeddedFont>
      <p:font typeface="Poppins Heavy Italics" charset="1" panose="00000A00000000000000"/>
      <p:regular r:id="rId35"/>
    </p:embeddedFont>
    <p:embeddedFont>
      <p:font typeface="Open Sans" charset="1" panose="00000000000000000000"/>
      <p:regular r:id="rId36"/>
    </p:embeddedFont>
    <p:embeddedFont>
      <p:font typeface="Open Sans Bold" charset="1" panose="00000000000000000000"/>
      <p:regular r:id="rId37"/>
    </p:embeddedFont>
    <p:embeddedFont>
      <p:font typeface="Open Sans Italics" charset="1" panose="00000000000000000000"/>
      <p:regular r:id="rId38"/>
    </p:embeddedFont>
    <p:embeddedFont>
      <p:font typeface="Open Sans Bold Italics" charset="1" panose="00000000000000000000"/>
      <p:regular r:id="rId39"/>
    </p:embeddedFont>
    <p:embeddedFont>
      <p:font typeface="Open Sans Light" charset="1" panose="00000000000000000000"/>
      <p:regular r:id="rId40"/>
    </p:embeddedFont>
    <p:embeddedFont>
      <p:font typeface="Open Sans Light Italics" charset="1" panose="00000000000000000000"/>
      <p:regular r:id="rId41"/>
    </p:embeddedFont>
    <p:embeddedFont>
      <p:font typeface="Open Sans Medium" charset="1" panose="00000000000000000000"/>
      <p:regular r:id="rId42"/>
    </p:embeddedFont>
    <p:embeddedFont>
      <p:font typeface="Open Sans Medium Italics" charset="1" panose="00000000000000000000"/>
      <p:regular r:id="rId43"/>
    </p:embeddedFont>
    <p:embeddedFont>
      <p:font typeface="Open Sans Semi-Bold" charset="1" panose="00000000000000000000"/>
      <p:regular r:id="rId44"/>
    </p:embeddedFont>
    <p:embeddedFont>
      <p:font typeface="Open Sans Semi-Bold Italics" charset="1" panose="00000000000000000000"/>
      <p:regular r:id="rId45"/>
    </p:embeddedFont>
    <p:embeddedFont>
      <p:font typeface="Open Sans Ultra-Bold" charset="1" panose="00000000000000000000"/>
      <p:regular r:id="rId46"/>
    </p:embeddedFont>
    <p:embeddedFont>
      <p:font typeface="Open Sans Ultra-Bold Italics" charset="1" panose="00000000000000000000"/>
      <p:regular r:id="rId4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46" Target="fonts/font46.fntdata" Type="http://schemas.openxmlformats.org/officeDocument/2006/relationships/font"/><Relationship Id="rId47" Target="fonts/font47.fntdata" Type="http://schemas.openxmlformats.org/officeDocument/2006/relationships/font"/><Relationship Id="rId48" Target="slides/slide1.xml" Type="http://schemas.openxmlformats.org/officeDocument/2006/relationships/slide"/><Relationship Id="rId49" Target="slides/slide2.xml" Type="http://schemas.openxmlformats.org/officeDocument/2006/relationships/slide"/><Relationship Id="rId5" Target="tableStyles.xml" Type="http://schemas.openxmlformats.org/officeDocument/2006/relationships/tableStyles"/><Relationship Id="rId50" Target="slides/slide3.xml" Type="http://schemas.openxmlformats.org/officeDocument/2006/relationships/slide"/><Relationship Id="rId51" Target="slides/slide4.xml" Type="http://schemas.openxmlformats.org/officeDocument/2006/relationships/slide"/><Relationship Id="rId52" Target="slides/slide5.xml" Type="http://schemas.openxmlformats.org/officeDocument/2006/relationships/slide"/><Relationship Id="rId53" Target="slides/slide6.xml" Type="http://schemas.openxmlformats.org/officeDocument/2006/relationships/slide"/><Relationship Id="rId54" Target="slides/slide7.xml" Type="http://schemas.openxmlformats.org/officeDocument/2006/relationships/slide"/><Relationship Id="rId55" Target="slides/slide8.xml" Type="http://schemas.openxmlformats.org/officeDocument/2006/relationships/slide"/><Relationship Id="rId56" Target="slides/slide9.xml" Type="http://schemas.openxmlformats.org/officeDocument/2006/relationships/slide"/><Relationship Id="rId57" Target="slides/slide10.xml" Type="http://schemas.openxmlformats.org/officeDocument/2006/relationships/slide"/><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 Id="rId3" Target="../media/image3.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jpe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jpeg" Type="http://schemas.openxmlformats.org/officeDocument/2006/relationships/image"/><Relationship Id="rId3" Target="../media/image6.jpe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293116" y="565634"/>
            <a:ext cx="397367" cy="28996"/>
            <a:chOff x="0" y="0"/>
            <a:chExt cx="128243" cy="9358"/>
          </a:xfrm>
        </p:grpSpPr>
        <p:sp>
          <p:nvSpPr>
            <p:cNvPr name="Freeform 3" id="3"/>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solidFill>
              <a:srgbClr val="BBA088"/>
            </a:solidFill>
          </p:spPr>
        </p:sp>
        <p:sp>
          <p:nvSpPr>
            <p:cNvPr name="TextBox 4" id="4"/>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7293116" y="657737"/>
            <a:ext cx="397367" cy="28996"/>
            <a:chOff x="0" y="0"/>
            <a:chExt cx="128243" cy="9358"/>
          </a:xfrm>
        </p:grpSpPr>
        <p:sp>
          <p:nvSpPr>
            <p:cNvPr name="Freeform 6" id="6"/>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solidFill>
              <a:srgbClr val="BBA088"/>
            </a:solidFill>
          </p:spPr>
        </p:sp>
        <p:sp>
          <p:nvSpPr>
            <p:cNvPr name="TextBox 7" id="7"/>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17259300" y="9258300"/>
            <a:ext cx="1028700" cy="1028700"/>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BBA088"/>
            </a:solidFill>
          </p:spPr>
        </p:sp>
        <p:sp>
          <p:nvSpPr>
            <p:cNvPr name="TextBox 10" id="10"/>
            <p:cNvSpPr txBox="true"/>
            <p:nvPr/>
          </p:nvSpPr>
          <p:spPr>
            <a:xfrm>
              <a:off x="0" y="-47625"/>
              <a:ext cx="812800" cy="860425"/>
            </a:xfrm>
            <a:prstGeom prst="rect">
              <a:avLst/>
            </a:prstGeom>
          </p:spPr>
          <p:txBody>
            <a:bodyPr anchor="ctr" rtlCol="false" tIns="50800" lIns="50800" bIns="50800" rIns="50800"/>
            <a:lstStyle/>
            <a:p>
              <a:pPr algn="ctr">
                <a:lnSpc>
                  <a:spcPts val="2239"/>
                </a:lnSpc>
              </a:pPr>
            </a:p>
          </p:txBody>
        </p:sp>
      </p:grpSp>
      <p:grpSp>
        <p:nvGrpSpPr>
          <p:cNvPr name="Group 11" id="11"/>
          <p:cNvGrpSpPr/>
          <p:nvPr/>
        </p:nvGrpSpPr>
        <p:grpSpPr>
          <a:xfrm rot="0">
            <a:off x="5720785" y="6207523"/>
            <a:ext cx="6846430" cy="1206813"/>
            <a:chOff x="0" y="0"/>
            <a:chExt cx="1803175" cy="317844"/>
          </a:xfrm>
        </p:grpSpPr>
        <p:sp>
          <p:nvSpPr>
            <p:cNvPr name="Freeform 12" id="12"/>
            <p:cNvSpPr/>
            <p:nvPr/>
          </p:nvSpPr>
          <p:spPr>
            <a:xfrm flipH="false" flipV="false" rot="0">
              <a:off x="0" y="0"/>
              <a:ext cx="1803175" cy="317844"/>
            </a:xfrm>
            <a:custGeom>
              <a:avLst/>
              <a:gdLst/>
              <a:ahLst/>
              <a:cxnLst/>
              <a:rect r="r" b="b" t="t" l="l"/>
              <a:pathLst>
                <a:path h="317844" w="1803175">
                  <a:moveTo>
                    <a:pt x="0" y="0"/>
                  </a:moveTo>
                  <a:lnTo>
                    <a:pt x="1803175" y="0"/>
                  </a:lnTo>
                  <a:lnTo>
                    <a:pt x="1803175" y="317844"/>
                  </a:lnTo>
                  <a:lnTo>
                    <a:pt x="0" y="317844"/>
                  </a:lnTo>
                  <a:close/>
                </a:path>
              </a:pathLst>
            </a:custGeom>
            <a:solidFill>
              <a:srgbClr val="BBA088"/>
            </a:solidFill>
          </p:spPr>
        </p:sp>
        <p:sp>
          <p:nvSpPr>
            <p:cNvPr name="TextBox 13" id="13"/>
            <p:cNvSpPr txBox="true"/>
            <p:nvPr/>
          </p:nvSpPr>
          <p:spPr>
            <a:xfrm>
              <a:off x="0" y="-38100"/>
              <a:ext cx="1803175" cy="355944"/>
            </a:xfrm>
            <a:prstGeom prst="rect">
              <a:avLst/>
            </a:prstGeom>
          </p:spPr>
          <p:txBody>
            <a:bodyPr anchor="ctr" rtlCol="false" tIns="50800" lIns="50800" bIns="50800" rIns="50800"/>
            <a:lstStyle/>
            <a:p>
              <a:pPr algn="ctr">
                <a:lnSpc>
                  <a:spcPts val="2659"/>
                </a:lnSpc>
              </a:pPr>
            </a:p>
          </p:txBody>
        </p:sp>
      </p:grpSp>
      <p:sp>
        <p:nvSpPr>
          <p:cNvPr name="Freeform 14" id="14"/>
          <p:cNvSpPr/>
          <p:nvPr/>
        </p:nvSpPr>
        <p:spPr>
          <a:xfrm flipH="false" flipV="false" rot="0">
            <a:off x="0" y="-1007686"/>
            <a:ext cx="18288000" cy="12302373"/>
          </a:xfrm>
          <a:custGeom>
            <a:avLst/>
            <a:gdLst/>
            <a:ahLst/>
            <a:cxnLst/>
            <a:rect r="r" b="b" t="t" l="l"/>
            <a:pathLst>
              <a:path h="12302373" w="18288000">
                <a:moveTo>
                  <a:pt x="0" y="0"/>
                </a:moveTo>
                <a:lnTo>
                  <a:pt x="18288000" y="0"/>
                </a:lnTo>
                <a:lnTo>
                  <a:pt x="18288000" y="12302372"/>
                </a:lnTo>
                <a:lnTo>
                  <a:pt x="0" y="12302372"/>
                </a:lnTo>
                <a:lnTo>
                  <a:pt x="0" y="0"/>
                </a:lnTo>
                <a:close/>
              </a:path>
            </a:pathLst>
          </a:custGeom>
          <a:blipFill>
            <a:blip r:embed="rId2"/>
            <a:stretch>
              <a:fillRect l="0" t="0" r="-905" b="0"/>
            </a:stretch>
          </a:blipFill>
        </p:spPr>
      </p:sp>
      <p:sp>
        <p:nvSpPr>
          <p:cNvPr name="TextBox 15" id="15"/>
          <p:cNvSpPr txBox="true"/>
          <p:nvPr/>
        </p:nvSpPr>
        <p:spPr>
          <a:xfrm rot="0">
            <a:off x="3372706" y="4118603"/>
            <a:ext cx="11542588" cy="1849768"/>
          </a:xfrm>
          <a:prstGeom prst="rect">
            <a:avLst/>
          </a:prstGeom>
        </p:spPr>
        <p:txBody>
          <a:bodyPr anchor="t" rtlCol="false" tIns="0" lIns="0" bIns="0" rIns="0">
            <a:spAutoFit/>
          </a:bodyPr>
          <a:lstStyle/>
          <a:p>
            <a:pPr algn="ctr">
              <a:lnSpc>
                <a:spcPts val="15168"/>
              </a:lnSpc>
              <a:spcBef>
                <a:spcPct val="0"/>
              </a:spcBef>
            </a:pPr>
            <a:r>
              <a:rPr lang="en-US" sz="10834">
                <a:solidFill>
                  <a:srgbClr val="FFFFFF"/>
                </a:solidFill>
                <a:latin typeface="DM Serif Display"/>
              </a:rPr>
              <a:t>SHIVASHANKAR.M</a:t>
            </a:r>
          </a:p>
        </p:txBody>
      </p:sp>
      <p:sp>
        <p:nvSpPr>
          <p:cNvPr name="TextBox 16" id="16"/>
          <p:cNvSpPr txBox="true"/>
          <p:nvPr/>
        </p:nvSpPr>
        <p:spPr>
          <a:xfrm rot="0">
            <a:off x="17436248" y="9574287"/>
            <a:ext cx="674803" cy="349101"/>
          </a:xfrm>
          <a:prstGeom prst="rect">
            <a:avLst/>
          </a:prstGeom>
        </p:spPr>
        <p:txBody>
          <a:bodyPr anchor="t" rtlCol="false" tIns="0" lIns="0" bIns="0" rIns="0">
            <a:spAutoFit/>
          </a:bodyPr>
          <a:lstStyle/>
          <a:p>
            <a:pPr algn="ctr">
              <a:lnSpc>
                <a:spcPts val="2800"/>
              </a:lnSpc>
              <a:spcBef>
                <a:spcPct val="0"/>
              </a:spcBef>
            </a:pPr>
            <a:r>
              <a:rPr lang="en-US" sz="2000">
                <a:solidFill>
                  <a:srgbClr val="FFFFFF"/>
                </a:solidFill>
                <a:latin typeface="Open Sans Bold"/>
              </a:rPr>
              <a:t>01</a:t>
            </a:r>
          </a:p>
        </p:txBody>
      </p:sp>
      <p:sp>
        <p:nvSpPr>
          <p:cNvPr name="TextBox 17" id="17"/>
          <p:cNvSpPr txBox="true"/>
          <p:nvPr/>
        </p:nvSpPr>
        <p:spPr>
          <a:xfrm rot="0">
            <a:off x="2214075" y="6471485"/>
            <a:ext cx="13859851" cy="612213"/>
          </a:xfrm>
          <a:prstGeom prst="rect">
            <a:avLst/>
          </a:prstGeom>
        </p:spPr>
        <p:txBody>
          <a:bodyPr anchor="t" rtlCol="false" tIns="0" lIns="0" bIns="0" rIns="0">
            <a:spAutoFit/>
          </a:bodyPr>
          <a:lstStyle/>
          <a:p>
            <a:pPr algn="ctr">
              <a:lnSpc>
                <a:spcPts val="5169"/>
              </a:lnSpc>
              <a:spcBef>
                <a:spcPct val="0"/>
              </a:spcBef>
            </a:pPr>
            <a:r>
              <a:rPr lang="en-US" sz="3692" spc="1912">
                <a:solidFill>
                  <a:srgbClr val="FFFFFF"/>
                </a:solidFill>
                <a:latin typeface="Open Sans"/>
              </a:rPr>
              <a:t>FINAL PROJECT</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120F0C"/>
        </a:solidFill>
      </p:bgPr>
    </p:bg>
    <p:spTree>
      <p:nvGrpSpPr>
        <p:cNvPr id="1" name=""/>
        <p:cNvGrpSpPr/>
        <p:nvPr/>
      </p:nvGrpSpPr>
      <p:grpSpPr>
        <a:xfrm>
          <a:off x="0" y="0"/>
          <a:ext cx="0" cy="0"/>
          <a:chOff x="0" y="0"/>
          <a:chExt cx="0" cy="0"/>
        </a:xfrm>
      </p:grpSpPr>
      <p:grpSp>
        <p:nvGrpSpPr>
          <p:cNvPr name="Group 2" id="2"/>
          <p:cNvGrpSpPr/>
          <p:nvPr/>
        </p:nvGrpSpPr>
        <p:grpSpPr>
          <a:xfrm rot="0">
            <a:off x="17259300" y="9258300"/>
            <a:ext cx="1028700" cy="1028700"/>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BBA088"/>
            </a:solidFill>
          </p:spPr>
        </p:sp>
        <p:sp>
          <p:nvSpPr>
            <p:cNvPr name="TextBox 4" id="4"/>
            <p:cNvSpPr txBox="true"/>
            <p:nvPr/>
          </p:nvSpPr>
          <p:spPr>
            <a:xfrm>
              <a:off x="0" y="-47625"/>
              <a:ext cx="812800" cy="860425"/>
            </a:xfrm>
            <a:prstGeom prst="rect">
              <a:avLst/>
            </a:prstGeom>
          </p:spPr>
          <p:txBody>
            <a:bodyPr anchor="ctr" rtlCol="false" tIns="50800" lIns="50800" bIns="50800" rIns="50800"/>
            <a:lstStyle/>
            <a:p>
              <a:pPr algn="ctr">
                <a:lnSpc>
                  <a:spcPts val="2239"/>
                </a:lnSpc>
              </a:pPr>
            </a:p>
          </p:txBody>
        </p:sp>
      </p:grpSp>
      <p:grpSp>
        <p:nvGrpSpPr>
          <p:cNvPr name="Group 5" id="5"/>
          <p:cNvGrpSpPr/>
          <p:nvPr/>
        </p:nvGrpSpPr>
        <p:grpSpPr>
          <a:xfrm rot="0">
            <a:off x="8875932" y="1028700"/>
            <a:ext cx="8383368" cy="7702249"/>
            <a:chOff x="0" y="0"/>
            <a:chExt cx="11177824" cy="10269666"/>
          </a:xfrm>
        </p:grpSpPr>
        <p:pic>
          <p:nvPicPr>
            <p:cNvPr name="Picture 6" id="6"/>
            <p:cNvPicPr>
              <a:picLocks noChangeAspect="true"/>
            </p:cNvPicPr>
            <p:nvPr/>
          </p:nvPicPr>
          <p:blipFill>
            <a:blip r:embed="rId2"/>
            <a:srcRect l="19485" t="0" r="19485" b="0"/>
            <a:stretch>
              <a:fillRect/>
            </a:stretch>
          </p:blipFill>
          <p:spPr>
            <a:xfrm flipH="false" flipV="false">
              <a:off x="0" y="0"/>
              <a:ext cx="11177824" cy="10269666"/>
            </a:xfrm>
            <a:prstGeom prst="rect">
              <a:avLst/>
            </a:prstGeom>
          </p:spPr>
        </p:pic>
      </p:grpSp>
      <p:grpSp>
        <p:nvGrpSpPr>
          <p:cNvPr name="Group 7" id="7"/>
          <p:cNvGrpSpPr/>
          <p:nvPr/>
        </p:nvGrpSpPr>
        <p:grpSpPr>
          <a:xfrm rot="0">
            <a:off x="1028700" y="3480012"/>
            <a:ext cx="1388034" cy="47625"/>
            <a:chOff x="0" y="0"/>
            <a:chExt cx="447964" cy="15370"/>
          </a:xfrm>
        </p:grpSpPr>
        <p:sp>
          <p:nvSpPr>
            <p:cNvPr name="Freeform 8" id="8"/>
            <p:cNvSpPr/>
            <p:nvPr/>
          </p:nvSpPr>
          <p:spPr>
            <a:xfrm flipH="false" flipV="false" rot="0">
              <a:off x="0" y="0"/>
              <a:ext cx="447964" cy="15370"/>
            </a:xfrm>
            <a:custGeom>
              <a:avLst/>
              <a:gdLst/>
              <a:ahLst/>
              <a:cxnLst/>
              <a:rect r="r" b="b" t="t" l="l"/>
              <a:pathLst>
                <a:path h="15370" w="447964">
                  <a:moveTo>
                    <a:pt x="0" y="0"/>
                  </a:moveTo>
                  <a:lnTo>
                    <a:pt x="447964" y="0"/>
                  </a:lnTo>
                  <a:lnTo>
                    <a:pt x="447964" y="15370"/>
                  </a:lnTo>
                  <a:lnTo>
                    <a:pt x="0" y="15370"/>
                  </a:lnTo>
                  <a:close/>
                </a:path>
              </a:pathLst>
            </a:custGeom>
            <a:solidFill>
              <a:srgbClr val="BBA088"/>
            </a:solidFill>
          </p:spPr>
        </p:sp>
        <p:sp>
          <p:nvSpPr>
            <p:cNvPr name="TextBox 9" id="9"/>
            <p:cNvSpPr txBox="true"/>
            <p:nvPr/>
          </p:nvSpPr>
          <p:spPr>
            <a:xfrm>
              <a:off x="0" y="-38100"/>
              <a:ext cx="447964" cy="53470"/>
            </a:xfrm>
            <a:prstGeom prst="rect">
              <a:avLst/>
            </a:prstGeom>
          </p:spPr>
          <p:txBody>
            <a:bodyPr anchor="ctr" rtlCol="false" tIns="50800" lIns="50800" bIns="50800" rIns="50800"/>
            <a:lstStyle/>
            <a:p>
              <a:pPr algn="ctr">
                <a:lnSpc>
                  <a:spcPts val="2659"/>
                </a:lnSpc>
                <a:spcBef>
                  <a:spcPct val="0"/>
                </a:spcBef>
              </a:pPr>
            </a:p>
          </p:txBody>
        </p:sp>
      </p:grpSp>
      <p:sp>
        <p:nvSpPr>
          <p:cNvPr name="TextBox 10" id="10"/>
          <p:cNvSpPr txBox="true"/>
          <p:nvPr/>
        </p:nvSpPr>
        <p:spPr>
          <a:xfrm rot="0">
            <a:off x="17436248" y="9574287"/>
            <a:ext cx="674803" cy="349250"/>
          </a:xfrm>
          <a:prstGeom prst="rect">
            <a:avLst/>
          </a:prstGeom>
        </p:spPr>
        <p:txBody>
          <a:bodyPr anchor="t" rtlCol="false" tIns="0" lIns="0" bIns="0" rIns="0">
            <a:spAutoFit/>
          </a:bodyPr>
          <a:lstStyle/>
          <a:p>
            <a:pPr algn="ctr">
              <a:lnSpc>
                <a:spcPts val="2800"/>
              </a:lnSpc>
              <a:spcBef>
                <a:spcPct val="0"/>
              </a:spcBef>
            </a:pPr>
            <a:r>
              <a:rPr lang="en-US" sz="2000">
                <a:solidFill>
                  <a:srgbClr val="FFFFFF"/>
                </a:solidFill>
                <a:latin typeface="Open Sans Bold"/>
              </a:rPr>
              <a:t>10</a:t>
            </a:r>
          </a:p>
        </p:txBody>
      </p:sp>
      <p:sp>
        <p:nvSpPr>
          <p:cNvPr name="TextBox 11" id="11"/>
          <p:cNvSpPr txBox="true"/>
          <p:nvPr/>
        </p:nvSpPr>
        <p:spPr>
          <a:xfrm rot="0">
            <a:off x="1028700" y="2396331"/>
            <a:ext cx="6783126" cy="861055"/>
          </a:xfrm>
          <a:prstGeom prst="rect">
            <a:avLst/>
          </a:prstGeom>
        </p:spPr>
        <p:txBody>
          <a:bodyPr anchor="t" rtlCol="false" tIns="0" lIns="0" bIns="0" rIns="0">
            <a:spAutoFit/>
          </a:bodyPr>
          <a:lstStyle/>
          <a:p>
            <a:pPr>
              <a:lnSpc>
                <a:spcPts val="7176"/>
              </a:lnSpc>
              <a:spcBef>
                <a:spcPct val="0"/>
              </a:spcBef>
            </a:pPr>
            <a:r>
              <a:rPr lang="en-US" sz="5126">
                <a:solidFill>
                  <a:srgbClr val="FFFFFF"/>
                </a:solidFill>
                <a:latin typeface="DM Serif Display"/>
              </a:rPr>
              <a:t>CONCLUSION</a:t>
            </a:r>
          </a:p>
        </p:txBody>
      </p:sp>
      <p:sp>
        <p:nvSpPr>
          <p:cNvPr name="TextBox 12" id="12"/>
          <p:cNvSpPr txBox="true"/>
          <p:nvPr/>
        </p:nvSpPr>
        <p:spPr>
          <a:xfrm rot="0">
            <a:off x="1028700" y="4077232"/>
            <a:ext cx="6962763" cy="4653717"/>
          </a:xfrm>
          <a:prstGeom prst="rect">
            <a:avLst/>
          </a:prstGeom>
        </p:spPr>
        <p:txBody>
          <a:bodyPr anchor="t" rtlCol="false" tIns="0" lIns="0" bIns="0" rIns="0">
            <a:spAutoFit/>
          </a:bodyPr>
          <a:lstStyle/>
          <a:p>
            <a:pPr>
              <a:lnSpc>
                <a:spcPts val="2846"/>
              </a:lnSpc>
            </a:pPr>
            <a:r>
              <a:rPr lang="en-US" sz="2033">
                <a:solidFill>
                  <a:srgbClr val="FFFFFF"/>
                </a:solidFill>
                <a:latin typeface="Open Sans"/>
              </a:rPr>
              <a:t>Utilizing a GAN framework, our model employs deep CNNs for the generator and discriminator networks, enabling the generation of high-resolution dog images. The generator progressively transforms random noise into realistic dog images, while the discriminator learns to distinguish between real and generated images. Training involves adversarial optimization, iteratively updating both networks to achieve image fidelity. We evaluate performance using FID and qualitative assessments, fine-tuning with techniques like progressive growing. Once trained, our model can be easily deployed for seamless dog image generation in various environments.</a:t>
            </a:r>
          </a:p>
          <a:p>
            <a:pPr>
              <a:lnSpc>
                <a:spcPts val="2846"/>
              </a:lnSpc>
              <a:spcBef>
                <a:spcPct val="0"/>
              </a:spcBef>
            </a:pPr>
          </a:p>
        </p:txBody>
      </p:sp>
      <p:sp>
        <p:nvSpPr>
          <p:cNvPr name="TextBox 13" id="13"/>
          <p:cNvSpPr txBox="true"/>
          <p:nvPr/>
        </p:nvSpPr>
        <p:spPr>
          <a:xfrm rot="0">
            <a:off x="10399416" y="8909050"/>
            <a:ext cx="4289673" cy="349250"/>
          </a:xfrm>
          <a:prstGeom prst="rect">
            <a:avLst/>
          </a:prstGeom>
        </p:spPr>
        <p:txBody>
          <a:bodyPr anchor="t" rtlCol="false" tIns="0" lIns="0" bIns="0" rIns="0">
            <a:spAutoFit/>
          </a:bodyPr>
          <a:lstStyle/>
          <a:p>
            <a:pPr algn="ctr">
              <a:lnSpc>
                <a:spcPts val="2800"/>
              </a:lnSpc>
              <a:spcBef>
                <a:spcPct val="0"/>
              </a:spcBef>
            </a:pPr>
            <a:r>
              <a:rPr lang="en-US" sz="2000">
                <a:solidFill>
                  <a:srgbClr val="FFFFFF"/>
                </a:solidFill>
                <a:latin typeface="DM Serif Display"/>
              </a:rPr>
              <a:t>This is one of generated images of dog</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120F0C"/>
        </a:solidFill>
      </p:bgPr>
    </p:bg>
    <p:spTree>
      <p:nvGrpSpPr>
        <p:cNvPr id="1" name=""/>
        <p:cNvGrpSpPr/>
        <p:nvPr/>
      </p:nvGrpSpPr>
      <p:grpSpPr>
        <a:xfrm>
          <a:off x="0" y="0"/>
          <a:ext cx="0" cy="0"/>
          <a:chOff x="0" y="0"/>
          <a:chExt cx="0" cy="0"/>
        </a:xfrm>
      </p:grpSpPr>
      <p:grpSp>
        <p:nvGrpSpPr>
          <p:cNvPr name="Group 2" id="2"/>
          <p:cNvGrpSpPr/>
          <p:nvPr/>
        </p:nvGrpSpPr>
        <p:grpSpPr>
          <a:xfrm rot="0">
            <a:off x="17259300" y="9258300"/>
            <a:ext cx="1028700" cy="1028700"/>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BBA088"/>
            </a:solidFill>
          </p:spPr>
        </p:sp>
        <p:sp>
          <p:nvSpPr>
            <p:cNvPr name="TextBox 4" id="4"/>
            <p:cNvSpPr txBox="true"/>
            <p:nvPr/>
          </p:nvSpPr>
          <p:spPr>
            <a:xfrm>
              <a:off x="0" y="-47625"/>
              <a:ext cx="812800" cy="860425"/>
            </a:xfrm>
            <a:prstGeom prst="rect">
              <a:avLst/>
            </a:prstGeom>
          </p:spPr>
          <p:txBody>
            <a:bodyPr anchor="ctr" rtlCol="false" tIns="50800" lIns="50800" bIns="50800" rIns="50800"/>
            <a:lstStyle/>
            <a:p>
              <a:pPr algn="ctr">
                <a:lnSpc>
                  <a:spcPts val="2239"/>
                </a:lnSpc>
              </a:pPr>
            </a:p>
          </p:txBody>
        </p:sp>
      </p:grpSp>
      <p:grpSp>
        <p:nvGrpSpPr>
          <p:cNvPr name="Group 5" id="5"/>
          <p:cNvGrpSpPr/>
          <p:nvPr/>
        </p:nvGrpSpPr>
        <p:grpSpPr>
          <a:xfrm rot="0">
            <a:off x="2976804" y="0"/>
            <a:ext cx="5841274" cy="5007805"/>
            <a:chOff x="0" y="0"/>
            <a:chExt cx="7788365" cy="6677073"/>
          </a:xfrm>
        </p:grpSpPr>
        <p:pic>
          <p:nvPicPr>
            <p:cNvPr name="Picture 6" id="6"/>
            <p:cNvPicPr>
              <a:picLocks noChangeAspect="true"/>
            </p:cNvPicPr>
            <p:nvPr/>
          </p:nvPicPr>
          <p:blipFill>
            <a:blip r:embed="rId2"/>
            <a:srcRect l="16673" t="0" r="16673" b="0"/>
            <a:stretch>
              <a:fillRect/>
            </a:stretch>
          </p:blipFill>
          <p:spPr>
            <a:xfrm flipH="false" flipV="false">
              <a:off x="0" y="0"/>
              <a:ext cx="7788365" cy="6677073"/>
            </a:xfrm>
            <a:prstGeom prst="rect">
              <a:avLst/>
            </a:prstGeom>
          </p:spPr>
        </p:pic>
      </p:grpSp>
      <p:grpSp>
        <p:nvGrpSpPr>
          <p:cNvPr name="Group 7" id="7"/>
          <p:cNvGrpSpPr/>
          <p:nvPr/>
        </p:nvGrpSpPr>
        <p:grpSpPr>
          <a:xfrm rot="0">
            <a:off x="2976804" y="5279195"/>
            <a:ext cx="5841274" cy="5007805"/>
            <a:chOff x="0" y="0"/>
            <a:chExt cx="7788365" cy="6677073"/>
          </a:xfrm>
        </p:grpSpPr>
        <p:pic>
          <p:nvPicPr>
            <p:cNvPr name="Picture 8" id="8"/>
            <p:cNvPicPr>
              <a:picLocks noChangeAspect="true"/>
            </p:cNvPicPr>
            <p:nvPr/>
          </p:nvPicPr>
          <p:blipFill>
            <a:blip r:embed="rId3"/>
            <a:srcRect l="11056" t="0" r="11056" b="0"/>
            <a:stretch>
              <a:fillRect/>
            </a:stretch>
          </p:blipFill>
          <p:spPr>
            <a:xfrm flipH="false" flipV="false">
              <a:off x="0" y="0"/>
              <a:ext cx="7788365" cy="6677073"/>
            </a:xfrm>
            <a:prstGeom prst="rect">
              <a:avLst/>
            </a:prstGeom>
          </p:spPr>
        </p:pic>
      </p:grpSp>
      <p:sp>
        <p:nvSpPr>
          <p:cNvPr name="TextBox 9" id="9"/>
          <p:cNvSpPr txBox="true"/>
          <p:nvPr/>
        </p:nvSpPr>
        <p:spPr>
          <a:xfrm rot="0">
            <a:off x="10973108" y="3130576"/>
            <a:ext cx="7137944" cy="3579442"/>
          </a:xfrm>
          <a:prstGeom prst="rect">
            <a:avLst/>
          </a:prstGeom>
        </p:spPr>
        <p:txBody>
          <a:bodyPr anchor="t" rtlCol="false" tIns="0" lIns="0" bIns="0" rIns="0">
            <a:spAutoFit/>
          </a:bodyPr>
          <a:lstStyle/>
          <a:p>
            <a:pPr>
              <a:lnSpc>
                <a:spcPts val="9562"/>
              </a:lnSpc>
            </a:pPr>
            <a:r>
              <a:rPr lang="en-US" sz="6830">
                <a:solidFill>
                  <a:srgbClr val="FFFFFF"/>
                </a:solidFill>
                <a:latin typeface="DM Serif Display"/>
              </a:rPr>
              <a:t>DOG IMAGE GENERATION</a:t>
            </a:r>
          </a:p>
          <a:p>
            <a:pPr>
              <a:lnSpc>
                <a:spcPts val="9562"/>
              </a:lnSpc>
              <a:spcBef>
                <a:spcPct val="0"/>
              </a:spcBef>
            </a:pPr>
            <a:r>
              <a:rPr lang="en-US" sz="6830">
                <a:solidFill>
                  <a:srgbClr val="FFFFFF"/>
                </a:solidFill>
                <a:latin typeface="DM Serif Display"/>
              </a:rPr>
              <a:t>USING GAN</a:t>
            </a:r>
          </a:p>
        </p:txBody>
      </p:sp>
      <p:grpSp>
        <p:nvGrpSpPr>
          <p:cNvPr name="Group 10" id="10"/>
          <p:cNvGrpSpPr/>
          <p:nvPr/>
        </p:nvGrpSpPr>
        <p:grpSpPr>
          <a:xfrm rot="0">
            <a:off x="10973108" y="5572080"/>
            <a:ext cx="1388034" cy="47625"/>
            <a:chOff x="0" y="0"/>
            <a:chExt cx="447964" cy="15370"/>
          </a:xfrm>
        </p:grpSpPr>
        <p:sp>
          <p:nvSpPr>
            <p:cNvPr name="Freeform 11" id="11"/>
            <p:cNvSpPr/>
            <p:nvPr/>
          </p:nvSpPr>
          <p:spPr>
            <a:xfrm flipH="false" flipV="false" rot="0">
              <a:off x="0" y="0"/>
              <a:ext cx="447964" cy="15370"/>
            </a:xfrm>
            <a:custGeom>
              <a:avLst/>
              <a:gdLst/>
              <a:ahLst/>
              <a:cxnLst/>
              <a:rect r="r" b="b" t="t" l="l"/>
              <a:pathLst>
                <a:path h="15370" w="447964">
                  <a:moveTo>
                    <a:pt x="0" y="0"/>
                  </a:moveTo>
                  <a:lnTo>
                    <a:pt x="447964" y="0"/>
                  </a:lnTo>
                  <a:lnTo>
                    <a:pt x="447964" y="15370"/>
                  </a:lnTo>
                  <a:lnTo>
                    <a:pt x="0" y="15370"/>
                  </a:lnTo>
                  <a:close/>
                </a:path>
              </a:pathLst>
            </a:custGeom>
            <a:solidFill>
              <a:srgbClr val="BBA088"/>
            </a:solidFill>
          </p:spPr>
        </p:sp>
        <p:sp>
          <p:nvSpPr>
            <p:cNvPr name="TextBox 12" id="12"/>
            <p:cNvSpPr txBox="true"/>
            <p:nvPr/>
          </p:nvSpPr>
          <p:spPr>
            <a:xfrm>
              <a:off x="0" y="-38100"/>
              <a:ext cx="447964" cy="53470"/>
            </a:xfrm>
            <a:prstGeom prst="rect">
              <a:avLst/>
            </a:prstGeom>
          </p:spPr>
          <p:txBody>
            <a:bodyPr anchor="ctr" rtlCol="false" tIns="50800" lIns="50800" bIns="50800" rIns="50800"/>
            <a:lstStyle/>
            <a:p>
              <a:pPr algn="ctr">
                <a:lnSpc>
                  <a:spcPts val="2659"/>
                </a:lnSpc>
                <a:spcBef>
                  <a:spcPct val="0"/>
                </a:spcBef>
              </a:pPr>
            </a:p>
          </p:txBody>
        </p:sp>
      </p:grpSp>
      <p:sp>
        <p:nvSpPr>
          <p:cNvPr name="TextBox 13" id="13"/>
          <p:cNvSpPr txBox="true"/>
          <p:nvPr/>
        </p:nvSpPr>
        <p:spPr>
          <a:xfrm rot="0">
            <a:off x="17436248" y="9574287"/>
            <a:ext cx="674803" cy="349101"/>
          </a:xfrm>
          <a:prstGeom prst="rect">
            <a:avLst/>
          </a:prstGeom>
        </p:spPr>
        <p:txBody>
          <a:bodyPr anchor="t" rtlCol="false" tIns="0" lIns="0" bIns="0" rIns="0">
            <a:spAutoFit/>
          </a:bodyPr>
          <a:lstStyle/>
          <a:p>
            <a:pPr algn="ctr">
              <a:lnSpc>
                <a:spcPts val="2800"/>
              </a:lnSpc>
              <a:spcBef>
                <a:spcPct val="0"/>
              </a:spcBef>
            </a:pPr>
            <a:r>
              <a:rPr lang="en-US" sz="2000">
                <a:solidFill>
                  <a:srgbClr val="FFFFFF"/>
                </a:solidFill>
                <a:latin typeface="Open Sans Bold"/>
              </a:rPr>
              <a:t>02</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120F0C"/>
        </a:solidFill>
      </p:bgPr>
    </p:bg>
    <p:spTree>
      <p:nvGrpSpPr>
        <p:cNvPr id="1" name=""/>
        <p:cNvGrpSpPr/>
        <p:nvPr/>
      </p:nvGrpSpPr>
      <p:grpSpPr>
        <a:xfrm>
          <a:off x="0" y="0"/>
          <a:ext cx="0" cy="0"/>
          <a:chOff x="0" y="0"/>
          <a:chExt cx="0" cy="0"/>
        </a:xfrm>
      </p:grpSpPr>
      <p:grpSp>
        <p:nvGrpSpPr>
          <p:cNvPr name="Group 2" id="2"/>
          <p:cNvGrpSpPr/>
          <p:nvPr/>
        </p:nvGrpSpPr>
        <p:grpSpPr>
          <a:xfrm rot="0">
            <a:off x="17259300" y="9258300"/>
            <a:ext cx="1028700" cy="1028700"/>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BBA088"/>
            </a:solidFill>
          </p:spPr>
        </p:sp>
        <p:sp>
          <p:nvSpPr>
            <p:cNvPr name="TextBox 4" id="4"/>
            <p:cNvSpPr txBox="true"/>
            <p:nvPr/>
          </p:nvSpPr>
          <p:spPr>
            <a:xfrm>
              <a:off x="0" y="-47625"/>
              <a:ext cx="812800" cy="860425"/>
            </a:xfrm>
            <a:prstGeom prst="rect">
              <a:avLst/>
            </a:prstGeom>
          </p:spPr>
          <p:txBody>
            <a:bodyPr anchor="ctr" rtlCol="false" tIns="50800" lIns="50800" bIns="50800" rIns="50800"/>
            <a:lstStyle/>
            <a:p>
              <a:pPr algn="ctr">
                <a:lnSpc>
                  <a:spcPts val="2239"/>
                </a:lnSpc>
              </a:pPr>
            </a:p>
          </p:txBody>
        </p:sp>
      </p:grpSp>
      <p:grpSp>
        <p:nvGrpSpPr>
          <p:cNvPr name="Group 5" id="5"/>
          <p:cNvGrpSpPr/>
          <p:nvPr/>
        </p:nvGrpSpPr>
        <p:grpSpPr>
          <a:xfrm rot="0">
            <a:off x="8848725" y="1028700"/>
            <a:ext cx="9439275" cy="8229600"/>
            <a:chOff x="0" y="0"/>
            <a:chExt cx="12585700" cy="10972800"/>
          </a:xfrm>
        </p:grpSpPr>
        <p:pic>
          <p:nvPicPr>
            <p:cNvPr name="Picture 6" id="6"/>
            <p:cNvPicPr>
              <a:picLocks noChangeAspect="true"/>
            </p:cNvPicPr>
            <p:nvPr/>
          </p:nvPicPr>
          <p:blipFill>
            <a:blip r:embed="rId2"/>
            <a:srcRect l="14928" t="0" r="20553" b="0"/>
            <a:stretch>
              <a:fillRect/>
            </a:stretch>
          </p:blipFill>
          <p:spPr>
            <a:xfrm flipH="false" flipV="false">
              <a:off x="0" y="0"/>
              <a:ext cx="12585700" cy="10972800"/>
            </a:xfrm>
            <a:prstGeom prst="rect">
              <a:avLst/>
            </a:prstGeom>
          </p:spPr>
        </p:pic>
      </p:grpSp>
      <p:grpSp>
        <p:nvGrpSpPr>
          <p:cNvPr name="Group 7" id="7"/>
          <p:cNvGrpSpPr/>
          <p:nvPr/>
        </p:nvGrpSpPr>
        <p:grpSpPr>
          <a:xfrm rot="0">
            <a:off x="2424910" y="2220342"/>
            <a:ext cx="1388034" cy="47625"/>
            <a:chOff x="0" y="0"/>
            <a:chExt cx="447964" cy="15370"/>
          </a:xfrm>
        </p:grpSpPr>
        <p:sp>
          <p:nvSpPr>
            <p:cNvPr name="Freeform 8" id="8"/>
            <p:cNvSpPr/>
            <p:nvPr/>
          </p:nvSpPr>
          <p:spPr>
            <a:xfrm flipH="false" flipV="false" rot="0">
              <a:off x="0" y="0"/>
              <a:ext cx="447964" cy="15370"/>
            </a:xfrm>
            <a:custGeom>
              <a:avLst/>
              <a:gdLst/>
              <a:ahLst/>
              <a:cxnLst/>
              <a:rect r="r" b="b" t="t" l="l"/>
              <a:pathLst>
                <a:path h="15370" w="447964">
                  <a:moveTo>
                    <a:pt x="0" y="0"/>
                  </a:moveTo>
                  <a:lnTo>
                    <a:pt x="447964" y="0"/>
                  </a:lnTo>
                  <a:lnTo>
                    <a:pt x="447964" y="15370"/>
                  </a:lnTo>
                  <a:lnTo>
                    <a:pt x="0" y="15370"/>
                  </a:lnTo>
                  <a:close/>
                </a:path>
              </a:pathLst>
            </a:custGeom>
            <a:solidFill>
              <a:srgbClr val="BBA088"/>
            </a:solidFill>
          </p:spPr>
        </p:sp>
        <p:sp>
          <p:nvSpPr>
            <p:cNvPr name="TextBox 9" id="9"/>
            <p:cNvSpPr txBox="true"/>
            <p:nvPr/>
          </p:nvSpPr>
          <p:spPr>
            <a:xfrm>
              <a:off x="0" y="-38100"/>
              <a:ext cx="447964" cy="53470"/>
            </a:xfrm>
            <a:prstGeom prst="rect">
              <a:avLst/>
            </a:prstGeom>
          </p:spPr>
          <p:txBody>
            <a:bodyPr anchor="ctr" rtlCol="false" tIns="50800" lIns="50800" bIns="50800" rIns="50800"/>
            <a:lstStyle/>
            <a:p>
              <a:pPr algn="ctr">
                <a:lnSpc>
                  <a:spcPts val="2659"/>
                </a:lnSpc>
                <a:spcBef>
                  <a:spcPct val="0"/>
                </a:spcBef>
              </a:pPr>
            </a:p>
          </p:txBody>
        </p:sp>
      </p:grpSp>
      <p:sp>
        <p:nvSpPr>
          <p:cNvPr name="TextBox 10" id="10"/>
          <p:cNvSpPr txBox="true"/>
          <p:nvPr/>
        </p:nvSpPr>
        <p:spPr>
          <a:xfrm rot="0">
            <a:off x="17436248" y="9574287"/>
            <a:ext cx="674803" cy="349101"/>
          </a:xfrm>
          <a:prstGeom prst="rect">
            <a:avLst/>
          </a:prstGeom>
        </p:spPr>
        <p:txBody>
          <a:bodyPr anchor="t" rtlCol="false" tIns="0" lIns="0" bIns="0" rIns="0">
            <a:spAutoFit/>
          </a:bodyPr>
          <a:lstStyle/>
          <a:p>
            <a:pPr algn="ctr">
              <a:lnSpc>
                <a:spcPts val="2800"/>
              </a:lnSpc>
              <a:spcBef>
                <a:spcPct val="0"/>
              </a:spcBef>
            </a:pPr>
            <a:r>
              <a:rPr lang="en-US" sz="2000">
                <a:solidFill>
                  <a:srgbClr val="FFFFFF"/>
                </a:solidFill>
                <a:latin typeface="Open Sans Bold"/>
              </a:rPr>
              <a:t>03</a:t>
            </a:r>
          </a:p>
        </p:txBody>
      </p:sp>
      <p:sp>
        <p:nvSpPr>
          <p:cNvPr name="TextBox 11" id="11"/>
          <p:cNvSpPr txBox="true"/>
          <p:nvPr/>
        </p:nvSpPr>
        <p:spPr>
          <a:xfrm rot="0">
            <a:off x="2424910" y="1274193"/>
            <a:ext cx="5047556" cy="946149"/>
          </a:xfrm>
          <a:prstGeom prst="rect">
            <a:avLst/>
          </a:prstGeom>
        </p:spPr>
        <p:txBody>
          <a:bodyPr anchor="t" rtlCol="false" tIns="0" lIns="0" bIns="0" rIns="0">
            <a:spAutoFit/>
          </a:bodyPr>
          <a:lstStyle/>
          <a:p>
            <a:pPr>
              <a:lnSpc>
                <a:spcPts val="7700"/>
              </a:lnSpc>
              <a:spcBef>
                <a:spcPct val="0"/>
              </a:spcBef>
            </a:pPr>
            <a:r>
              <a:rPr lang="en-US" sz="5500">
                <a:solidFill>
                  <a:srgbClr val="FFFFFF"/>
                </a:solidFill>
                <a:latin typeface="DM Serif Display"/>
              </a:rPr>
              <a:t>AGENDA</a:t>
            </a:r>
          </a:p>
        </p:txBody>
      </p:sp>
      <p:sp>
        <p:nvSpPr>
          <p:cNvPr name="TextBox 12" id="12"/>
          <p:cNvSpPr txBox="true"/>
          <p:nvPr/>
        </p:nvSpPr>
        <p:spPr>
          <a:xfrm rot="0">
            <a:off x="431294" y="2620785"/>
            <a:ext cx="8417431" cy="6505884"/>
          </a:xfrm>
          <a:prstGeom prst="rect">
            <a:avLst/>
          </a:prstGeom>
        </p:spPr>
        <p:txBody>
          <a:bodyPr anchor="t" rtlCol="false" tIns="0" lIns="0" bIns="0" rIns="0">
            <a:spAutoFit/>
          </a:bodyPr>
          <a:lstStyle/>
          <a:p>
            <a:pPr>
              <a:lnSpc>
                <a:spcPts val="2318"/>
              </a:lnSpc>
            </a:pPr>
            <a:r>
              <a:rPr lang="en-US" sz="1656">
                <a:solidFill>
                  <a:srgbClr val="FFFFFF"/>
                </a:solidFill>
                <a:latin typeface="Open Sans"/>
              </a:rPr>
              <a:t> 1. Introduction</a:t>
            </a:r>
          </a:p>
          <a:p>
            <a:pPr>
              <a:lnSpc>
                <a:spcPts val="2318"/>
              </a:lnSpc>
            </a:pPr>
            <a:r>
              <a:rPr lang="en-US" sz="1656">
                <a:solidFill>
                  <a:srgbClr val="FFFFFF"/>
                </a:solidFill>
                <a:latin typeface="Open Sans"/>
              </a:rPr>
              <a:t> • Brief overview of the project</a:t>
            </a:r>
          </a:p>
          <a:p>
            <a:pPr>
              <a:lnSpc>
                <a:spcPts val="2318"/>
              </a:lnSpc>
            </a:pPr>
            <a:r>
              <a:rPr lang="en-US" sz="1656">
                <a:solidFill>
                  <a:srgbClr val="FFFFFF"/>
                </a:solidFill>
                <a:latin typeface="Open Sans"/>
              </a:rPr>
              <a:t> • Importance of image generation in AI and creative applications</a:t>
            </a:r>
          </a:p>
          <a:p>
            <a:pPr>
              <a:lnSpc>
                <a:spcPts val="2318"/>
              </a:lnSpc>
            </a:pPr>
            <a:r>
              <a:rPr lang="en-US" sz="1656">
                <a:solidFill>
                  <a:srgbClr val="FFFFFF"/>
                </a:solidFill>
                <a:latin typeface="Open Sans"/>
              </a:rPr>
              <a:t> 2. Background</a:t>
            </a:r>
          </a:p>
          <a:p>
            <a:pPr>
              <a:lnSpc>
                <a:spcPts val="2318"/>
              </a:lnSpc>
            </a:pPr>
            <a:r>
              <a:rPr lang="en-US" sz="1656">
                <a:solidFill>
                  <a:srgbClr val="FFFFFF"/>
                </a:solidFill>
                <a:latin typeface="Open Sans"/>
              </a:rPr>
              <a:t> • Explanation of Generative Adversarial Networks (GANs)</a:t>
            </a:r>
          </a:p>
          <a:p>
            <a:pPr>
              <a:lnSpc>
                <a:spcPts val="2318"/>
              </a:lnSpc>
            </a:pPr>
            <a:r>
              <a:rPr lang="en-US" sz="1656">
                <a:solidFill>
                  <a:srgbClr val="FFFFFF"/>
                </a:solidFill>
                <a:latin typeface="Open Sans"/>
              </a:rPr>
              <a:t> • Overview of GAN architecture (Generator and Discriminator</a:t>
            </a:r>
          </a:p>
          <a:p>
            <a:pPr>
              <a:lnSpc>
                <a:spcPts val="2318"/>
              </a:lnSpc>
            </a:pPr>
            <a:r>
              <a:rPr lang="en-US" sz="1656">
                <a:solidFill>
                  <a:srgbClr val="FFFFFF"/>
                </a:solidFill>
                <a:latin typeface="Open Sans"/>
              </a:rPr>
              <a:t> 3. Dataset</a:t>
            </a:r>
          </a:p>
          <a:p>
            <a:pPr>
              <a:lnSpc>
                <a:spcPts val="2318"/>
              </a:lnSpc>
            </a:pPr>
            <a:r>
              <a:rPr lang="en-US" sz="1656">
                <a:solidFill>
                  <a:srgbClr val="FFFFFF"/>
                </a:solidFill>
                <a:latin typeface="Open Sans"/>
              </a:rPr>
              <a:t> • Description of the dataset used for training (size, source, diversity)</a:t>
            </a:r>
          </a:p>
          <a:p>
            <a:pPr>
              <a:lnSpc>
                <a:spcPts val="2318"/>
              </a:lnSpc>
            </a:pPr>
            <a:r>
              <a:rPr lang="en-US" sz="1656">
                <a:solidFill>
                  <a:srgbClr val="FFFFFF"/>
                </a:solidFill>
                <a:latin typeface="Open Sans"/>
              </a:rPr>
              <a:t> • Importance of high-quality training data in GAN-based image generation</a:t>
            </a:r>
          </a:p>
          <a:p>
            <a:pPr>
              <a:lnSpc>
                <a:spcPts val="2627"/>
              </a:lnSpc>
            </a:pPr>
            <a:r>
              <a:rPr lang="en-US" sz="1876">
                <a:solidFill>
                  <a:srgbClr val="FFFFFF"/>
                </a:solidFill>
                <a:latin typeface="Open Sans"/>
              </a:rPr>
              <a:t> 4. Evaluation</a:t>
            </a:r>
          </a:p>
          <a:p>
            <a:pPr>
              <a:lnSpc>
                <a:spcPts val="2318"/>
              </a:lnSpc>
            </a:pPr>
            <a:r>
              <a:rPr lang="en-US" sz="1656">
                <a:solidFill>
                  <a:srgbClr val="FFFFFF"/>
                </a:solidFill>
                <a:latin typeface="Open Sans"/>
              </a:rPr>
              <a:t> • Metrics used for evaluating the generated images (e.g., Inception Score, FID Score)</a:t>
            </a:r>
          </a:p>
          <a:p>
            <a:pPr>
              <a:lnSpc>
                <a:spcPts val="2318"/>
              </a:lnSpc>
            </a:pPr>
            <a:r>
              <a:rPr lang="en-US" sz="1656">
                <a:solidFill>
                  <a:srgbClr val="FFFFFF"/>
                </a:solidFill>
                <a:latin typeface="Open Sans"/>
              </a:rPr>
              <a:t> • Human evaluation: feedback from observers on the realism of generated images</a:t>
            </a:r>
          </a:p>
          <a:p>
            <a:pPr>
              <a:lnSpc>
                <a:spcPts val="2318"/>
              </a:lnSpc>
            </a:pPr>
            <a:r>
              <a:rPr lang="en-US" sz="1656">
                <a:solidFill>
                  <a:srgbClr val="FFFFFF"/>
                </a:solidFill>
                <a:latin typeface="Open Sans"/>
              </a:rPr>
              <a:t> 5. Results</a:t>
            </a:r>
          </a:p>
          <a:p>
            <a:pPr>
              <a:lnSpc>
                <a:spcPts val="2318"/>
              </a:lnSpc>
            </a:pPr>
            <a:r>
              <a:rPr lang="en-US" sz="1656">
                <a:solidFill>
                  <a:srgbClr val="FFFFFF"/>
                </a:solidFill>
                <a:latin typeface="Open Sans"/>
              </a:rPr>
              <a:t> • Presentation of generated dog images</a:t>
            </a:r>
          </a:p>
          <a:p>
            <a:pPr>
              <a:lnSpc>
                <a:spcPts val="2318"/>
              </a:lnSpc>
            </a:pPr>
            <a:r>
              <a:rPr lang="en-US" sz="1656">
                <a:solidFill>
                  <a:srgbClr val="FFFFFF"/>
                </a:solidFill>
                <a:latin typeface="Open Sans"/>
              </a:rPr>
              <a:t> • Comparison with real dog images</a:t>
            </a:r>
          </a:p>
          <a:p>
            <a:pPr>
              <a:lnSpc>
                <a:spcPts val="2318"/>
              </a:lnSpc>
            </a:pPr>
            <a:r>
              <a:rPr lang="en-US" sz="1656">
                <a:solidFill>
                  <a:srgbClr val="FFFFFF"/>
                </a:solidFill>
                <a:latin typeface="Open Sans"/>
              </a:rPr>
              <a:t> • Discussion on the quality and diversity of generated images</a:t>
            </a:r>
          </a:p>
          <a:p>
            <a:pPr>
              <a:lnSpc>
                <a:spcPts val="2318"/>
              </a:lnSpc>
            </a:pPr>
            <a:r>
              <a:rPr lang="en-US" sz="1656">
                <a:solidFill>
                  <a:srgbClr val="FFFFFF"/>
                </a:solidFill>
                <a:latin typeface="Open Sans"/>
              </a:rPr>
              <a:t> 6.Challenges and Limitations</a:t>
            </a:r>
          </a:p>
          <a:p>
            <a:pPr>
              <a:lnSpc>
                <a:spcPts val="2318"/>
              </a:lnSpc>
            </a:pPr>
            <a:r>
              <a:rPr lang="en-US" sz="1656">
                <a:solidFill>
                  <a:srgbClr val="FFFFFF"/>
                </a:solidFill>
                <a:latin typeface="Open Sans"/>
              </a:rPr>
              <a:t> • Challenges encountered during training or evaluation</a:t>
            </a:r>
          </a:p>
          <a:p>
            <a:pPr>
              <a:lnSpc>
                <a:spcPts val="2318"/>
              </a:lnSpc>
            </a:pPr>
            <a:r>
              <a:rPr lang="en-US" sz="1656">
                <a:solidFill>
                  <a:srgbClr val="FFFFFF"/>
                </a:solidFill>
                <a:latin typeface="Open Sans"/>
              </a:rPr>
              <a:t> • Limitations of the current approach (e.g., potential biases, overfitting)</a:t>
            </a:r>
          </a:p>
          <a:p>
            <a:pPr>
              <a:lnSpc>
                <a:spcPts val="2318"/>
              </a:lnSpc>
            </a:pPr>
            <a:r>
              <a:rPr lang="en-US" sz="1656">
                <a:solidFill>
                  <a:srgbClr val="FFFFFF"/>
                </a:solidFill>
                <a:latin typeface="Open Sans"/>
              </a:rPr>
              <a:t> 7.Conclusion</a:t>
            </a:r>
          </a:p>
          <a:p>
            <a:pPr>
              <a:lnSpc>
                <a:spcPts val="2318"/>
              </a:lnSpc>
            </a:pPr>
            <a:r>
              <a:rPr lang="en-US" sz="1656">
                <a:solidFill>
                  <a:srgbClr val="FFFFFF"/>
                </a:solidFill>
                <a:latin typeface="Open Sans"/>
              </a:rPr>
              <a:t> • Summary of key findings and achievements</a:t>
            </a:r>
          </a:p>
          <a:p>
            <a:pPr>
              <a:lnSpc>
                <a:spcPts val="2318"/>
              </a:lnSpc>
              <a:spcBef>
                <a:spcPct val="0"/>
              </a:spcBef>
            </a:pPr>
            <a:r>
              <a:rPr lang="en-US" sz="1656">
                <a:solidFill>
                  <a:srgbClr val="FFFFFF"/>
                </a:solidFill>
                <a:latin typeface="Open Sans"/>
              </a:rPr>
              <a:t> • Implications of the project in AI, computer vision, and creative applications</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120F0C"/>
        </a:solidFill>
      </p:bgPr>
    </p:bg>
    <p:spTree>
      <p:nvGrpSpPr>
        <p:cNvPr id="1" name=""/>
        <p:cNvGrpSpPr/>
        <p:nvPr/>
      </p:nvGrpSpPr>
      <p:grpSpPr>
        <a:xfrm>
          <a:off x="0" y="0"/>
          <a:ext cx="0" cy="0"/>
          <a:chOff x="0" y="0"/>
          <a:chExt cx="0" cy="0"/>
        </a:xfrm>
      </p:grpSpPr>
      <p:grpSp>
        <p:nvGrpSpPr>
          <p:cNvPr name="Group 2" id="2"/>
          <p:cNvGrpSpPr/>
          <p:nvPr/>
        </p:nvGrpSpPr>
        <p:grpSpPr>
          <a:xfrm rot="0">
            <a:off x="17259300" y="9258300"/>
            <a:ext cx="1028700" cy="1028700"/>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BBA088"/>
            </a:solidFill>
          </p:spPr>
        </p:sp>
        <p:sp>
          <p:nvSpPr>
            <p:cNvPr name="TextBox 4" id="4"/>
            <p:cNvSpPr txBox="true"/>
            <p:nvPr/>
          </p:nvSpPr>
          <p:spPr>
            <a:xfrm>
              <a:off x="0" y="-47625"/>
              <a:ext cx="812800" cy="860425"/>
            </a:xfrm>
            <a:prstGeom prst="rect">
              <a:avLst/>
            </a:prstGeom>
          </p:spPr>
          <p:txBody>
            <a:bodyPr anchor="ctr" rtlCol="false" tIns="50800" lIns="50800" bIns="50800" rIns="50800"/>
            <a:lstStyle/>
            <a:p>
              <a:pPr algn="ctr">
                <a:lnSpc>
                  <a:spcPts val="2239"/>
                </a:lnSpc>
              </a:pPr>
            </a:p>
          </p:txBody>
        </p:sp>
      </p:grpSp>
      <p:grpSp>
        <p:nvGrpSpPr>
          <p:cNvPr name="Group 5" id="5"/>
          <p:cNvGrpSpPr/>
          <p:nvPr/>
        </p:nvGrpSpPr>
        <p:grpSpPr>
          <a:xfrm rot="0">
            <a:off x="1039108" y="5894763"/>
            <a:ext cx="8021871" cy="4392237"/>
            <a:chOff x="0" y="0"/>
            <a:chExt cx="10695828" cy="5856316"/>
          </a:xfrm>
        </p:grpSpPr>
        <p:pic>
          <p:nvPicPr>
            <p:cNvPr name="Picture 6" id="6"/>
            <p:cNvPicPr>
              <a:picLocks noChangeAspect="true"/>
            </p:cNvPicPr>
            <p:nvPr/>
          </p:nvPicPr>
          <p:blipFill>
            <a:blip r:embed="rId2"/>
            <a:srcRect l="0" t="8902" r="0" b="8902"/>
            <a:stretch>
              <a:fillRect/>
            </a:stretch>
          </p:blipFill>
          <p:spPr>
            <a:xfrm flipH="false" flipV="false">
              <a:off x="0" y="0"/>
              <a:ext cx="10695828" cy="5856316"/>
            </a:xfrm>
            <a:prstGeom prst="rect">
              <a:avLst/>
            </a:prstGeom>
          </p:spPr>
        </p:pic>
      </p:grpSp>
      <p:grpSp>
        <p:nvGrpSpPr>
          <p:cNvPr name="Group 7" id="7"/>
          <p:cNvGrpSpPr/>
          <p:nvPr/>
        </p:nvGrpSpPr>
        <p:grpSpPr>
          <a:xfrm rot="0">
            <a:off x="9237429" y="5894763"/>
            <a:ext cx="8021871" cy="4392237"/>
            <a:chOff x="0" y="0"/>
            <a:chExt cx="10695828" cy="5856316"/>
          </a:xfrm>
        </p:grpSpPr>
        <p:pic>
          <p:nvPicPr>
            <p:cNvPr name="Picture 8" id="8"/>
            <p:cNvPicPr>
              <a:picLocks noChangeAspect="true"/>
            </p:cNvPicPr>
            <p:nvPr/>
          </p:nvPicPr>
          <p:blipFill>
            <a:blip r:embed="rId3"/>
            <a:srcRect l="0" t="1174" r="0" b="1174"/>
            <a:stretch>
              <a:fillRect/>
            </a:stretch>
          </p:blipFill>
          <p:spPr>
            <a:xfrm flipH="false" flipV="false">
              <a:off x="0" y="0"/>
              <a:ext cx="10695828" cy="5856316"/>
            </a:xfrm>
            <a:prstGeom prst="rect">
              <a:avLst/>
            </a:prstGeom>
          </p:spPr>
        </p:pic>
      </p:grpSp>
      <p:sp>
        <p:nvSpPr>
          <p:cNvPr name="TextBox 9" id="9"/>
          <p:cNvSpPr txBox="true"/>
          <p:nvPr/>
        </p:nvSpPr>
        <p:spPr>
          <a:xfrm rot="0">
            <a:off x="1976409" y="2293747"/>
            <a:ext cx="3899765" cy="1749424"/>
          </a:xfrm>
          <a:prstGeom prst="rect">
            <a:avLst/>
          </a:prstGeom>
        </p:spPr>
        <p:txBody>
          <a:bodyPr anchor="t" rtlCol="false" tIns="0" lIns="0" bIns="0" rIns="0">
            <a:spAutoFit/>
          </a:bodyPr>
          <a:lstStyle/>
          <a:p>
            <a:pPr>
              <a:lnSpc>
                <a:spcPts val="7000"/>
              </a:lnSpc>
            </a:pPr>
            <a:r>
              <a:rPr lang="en-US" sz="5000">
                <a:solidFill>
                  <a:srgbClr val="FFFFFF"/>
                </a:solidFill>
                <a:latin typeface="DM Serif Display"/>
              </a:rPr>
              <a:t>PROBLEM</a:t>
            </a:r>
          </a:p>
          <a:p>
            <a:pPr>
              <a:lnSpc>
                <a:spcPts val="7000"/>
              </a:lnSpc>
              <a:spcBef>
                <a:spcPct val="0"/>
              </a:spcBef>
            </a:pPr>
            <a:r>
              <a:rPr lang="en-US" sz="5000">
                <a:solidFill>
                  <a:srgbClr val="FFFFFF"/>
                </a:solidFill>
                <a:latin typeface="DM Serif Display"/>
              </a:rPr>
              <a:t>STATEMENT</a:t>
            </a:r>
          </a:p>
        </p:txBody>
      </p:sp>
      <p:grpSp>
        <p:nvGrpSpPr>
          <p:cNvPr name="Group 10" id="10"/>
          <p:cNvGrpSpPr/>
          <p:nvPr/>
        </p:nvGrpSpPr>
        <p:grpSpPr>
          <a:xfrm rot="0">
            <a:off x="1976409" y="3220847"/>
            <a:ext cx="1388034" cy="47625"/>
            <a:chOff x="0" y="0"/>
            <a:chExt cx="447964" cy="15370"/>
          </a:xfrm>
        </p:grpSpPr>
        <p:sp>
          <p:nvSpPr>
            <p:cNvPr name="Freeform 11" id="11"/>
            <p:cNvSpPr/>
            <p:nvPr/>
          </p:nvSpPr>
          <p:spPr>
            <a:xfrm flipH="false" flipV="false" rot="0">
              <a:off x="0" y="0"/>
              <a:ext cx="447964" cy="15370"/>
            </a:xfrm>
            <a:custGeom>
              <a:avLst/>
              <a:gdLst/>
              <a:ahLst/>
              <a:cxnLst/>
              <a:rect r="r" b="b" t="t" l="l"/>
              <a:pathLst>
                <a:path h="15370" w="447964">
                  <a:moveTo>
                    <a:pt x="0" y="0"/>
                  </a:moveTo>
                  <a:lnTo>
                    <a:pt x="447964" y="0"/>
                  </a:lnTo>
                  <a:lnTo>
                    <a:pt x="447964" y="15370"/>
                  </a:lnTo>
                  <a:lnTo>
                    <a:pt x="0" y="15370"/>
                  </a:lnTo>
                  <a:close/>
                </a:path>
              </a:pathLst>
            </a:custGeom>
            <a:solidFill>
              <a:srgbClr val="BBA088"/>
            </a:solidFill>
          </p:spPr>
        </p:sp>
        <p:sp>
          <p:nvSpPr>
            <p:cNvPr name="TextBox 12" id="12"/>
            <p:cNvSpPr txBox="true"/>
            <p:nvPr/>
          </p:nvSpPr>
          <p:spPr>
            <a:xfrm>
              <a:off x="0" y="-38100"/>
              <a:ext cx="447964" cy="53470"/>
            </a:xfrm>
            <a:prstGeom prst="rect">
              <a:avLst/>
            </a:prstGeom>
          </p:spPr>
          <p:txBody>
            <a:bodyPr anchor="ctr" rtlCol="false" tIns="50800" lIns="50800" bIns="50800" rIns="50800"/>
            <a:lstStyle/>
            <a:p>
              <a:pPr algn="ctr">
                <a:lnSpc>
                  <a:spcPts val="2659"/>
                </a:lnSpc>
                <a:spcBef>
                  <a:spcPct val="0"/>
                </a:spcBef>
              </a:pPr>
            </a:p>
          </p:txBody>
        </p:sp>
      </p:grpSp>
      <p:sp>
        <p:nvSpPr>
          <p:cNvPr name="TextBox 13" id="13"/>
          <p:cNvSpPr txBox="true"/>
          <p:nvPr/>
        </p:nvSpPr>
        <p:spPr>
          <a:xfrm rot="0">
            <a:off x="17436248" y="9574287"/>
            <a:ext cx="674803" cy="349101"/>
          </a:xfrm>
          <a:prstGeom prst="rect">
            <a:avLst/>
          </a:prstGeom>
        </p:spPr>
        <p:txBody>
          <a:bodyPr anchor="t" rtlCol="false" tIns="0" lIns="0" bIns="0" rIns="0">
            <a:spAutoFit/>
          </a:bodyPr>
          <a:lstStyle/>
          <a:p>
            <a:pPr algn="ctr">
              <a:lnSpc>
                <a:spcPts val="2800"/>
              </a:lnSpc>
              <a:spcBef>
                <a:spcPct val="0"/>
              </a:spcBef>
            </a:pPr>
            <a:r>
              <a:rPr lang="en-US" sz="2000">
                <a:solidFill>
                  <a:srgbClr val="FFFFFF"/>
                </a:solidFill>
                <a:latin typeface="Open Sans Bold"/>
              </a:rPr>
              <a:t>04</a:t>
            </a:r>
          </a:p>
        </p:txBody>
      </p:sp>
      <p:sp>
        <p:nvSpPr>
          <p:cNvPr name="TextBox 14" id="14"/>
          <p:cNvSpPr txBox="true"/>
          <p:nvPr/>
        </p:nvSpPr>
        <p:spPr>
          <a:xfrm rot="0">
            <a:off x="7177541" y="2867976"/>
            <a:ext cx="4542099" cy="2052320"/>
          </a:xfrm>
          <a:prstGeom prst="rect">
            <a:avLst/>
          </a:prstGeom>
        </p:spPr>
        <p:txBody>
          <a:bodyPr anchor="t" rtlCol="false" tIns="0" lIns="0" bIns="0" rIns="0">
            <a:spAutoFit/>
          </a:bodyPr>
          <a:lstStyle/>
          <a:p>
            <a:pPr>
              <a:lnSpc>
                <a:spcPts val="2379"/>
              </a:lnSpc>
            </a:pPr>
            <a:r>
              <a:rPr lang="en-US" sz="1699">
                <a:solidFill>
                  <a:srgbClr val="FFFFFF"/>
                </a:solidFill>
                <a:latin typeface="Open Sans"/>
              </a:rPr>
              <a:t>This network takes random noise as input and generates data samples, in this case, dog images. Initially, its output is random noise, but through training, it learns to generate images that increasingly resemble real dog images.</a:t>
            </a:r>
          </a:p>
          <a:p>
            <a:pPr>
              <a:lnSpc>
                <a:spcPts val="2379"/>
              </a:lnSpc>
              <a:spcBef>
                <a:spcPct val="0"/>
              </a:spcBef>
            </a:pPr>
          </a:p>
        </p:txBody>
      </p:sp>
      <p:sp>
        <p:nvSpPr>
          <p:cNvPr name="TextBox 15" id="15"/>
          <p:cNvSpPr txBox="true"/>
          <p:nvPr/>
        </p:nvSpPr>
        <p:spPr>
          <a:xfrm rot="0">
            <a:off x="7177541" y="2315649"/>
            <a:ext cx="2453963" cy="356235"/>
          </a:xfrm>
          <a:prstGeom prst="rect">
            <a:avLst/>
          </a:prstGeom>
        </p:spPr>
        <p:txBody>
          <a:bodyPr anchor="t" rtlCol="false" tIns="0" lIns="0" bIns="0" rIns="0">
            <a:spAutoFit/>
          </a:bodyPr>
          <a:lstStyle/>
          <a:p>
            <a:pPr>
              <a:lnSpc>
                <a:spcPts val="2939"/>
              </a:lnSpc>
              <a:spcBef>
                <a:spcPct val="0"/>
              </a:spcBef>
            </a:pPr>
            <a:r>
              <a:rPr lang="en-US" sz="2099">
                <a:solidFill>
                  <a:srgbClr val="BBA088"/>
                </a:solidFill>
                <a:latin typeface="Open Sans Bold"/>
              </a:rPr>
              <a:t>Generator:</a:t>
            </a:r>
          </a:p>
        </p:txBody>
      </p:sp>
      <p:sp>
        <p:nvSpPr>
          <p:cNvPr name="TextBox 16" id="16"/>
          <p:cNvSpPr txBox="true"/>
          <p:nvPr/>
        </p:nvSpPr>
        <p:spPr>
          <a:xfrm rot="0">
            <a:off x="12598361" y="2867976"/>
            <a:ext cx="4660939" cy="1757045"/>
          </a:xfrm>
          <a:prstGeom prst="rect">
            <a:avLst/>
          </a:prstGeom>
        </p:spPr>
        <p:txBody>
          <a:bodyPr anchor="t" rtlCol="false" tIns="0" lIns="0" bIns="0" rIns="0">
            <a:spAutoFit/>
          </a:bodyPr>
          <a:lstStyle/>
          <a:p>
            <a:pPr>
              <a:lnSpc>
                <a:spcPts val="2379"/>
              </a:lnSpc>
            </a:pPr>
            <a:r>
              <a:rPr lang="en-US" sz="1699">
                <a:solidFill>
                  <a:srgbClr val="FFFFFF"/>
                </a:solidFill>
                <a:latin typeface="Open Sans"/>
              </a:rPr>
              <a:t>This network tries to distinguish between real cat images and fake images generated by the generator. It's trained on a dataset of real dog images and learns to differentiate between real and generated images.</a:t>
            </a:r>
          </a:p>
          <a:p>
            <a:pPr>
              <a:lnSpc>
                <a:spcPts val="2379"/>
              </a:lnSpc>
              <a:spcBef>
                <a:spcPct val="0"/>
              </a:spcBef>
            </a:pPr>
          </a:p>
        </p:txBody>
      </p:sp>
      <p:sp>
        <p:nvSpPr>
          <p:cNvPr name="TextBox 17" id="17"/>
          <p:cNvSpPr txBox="true"/>
          <p:nvPr/>
        </p:nvSpPr>
        <p:spPr>
          <a:xfrm rot="0">
            <a:off x="12598361" y="2315649"/>
            <a:ext cx="2453963" cy="356235"/>
          </a:xfrm>
          <a:prstGeom prst="rect">
            <a:avLst/>
          </a:prstGeom>
        </p:spPr>
        <p:txBody>
          <a:bodyPr anchor="t" rtlCol="false" tIns="0" lIns="0" bIns="0" rIns="0">
            <a:spAutoFit/>
          </a:bodyPr>
          <a:lstStyle/>
          <a:p>
            <a:pPr>
              <a:lnSpc>
                <a:spcPts val="2939"/>
              </a:lnSpc>
              <a:spcBef>
                <a:spcPct val="0"/>
              </a:spcBef>
            </a:pPr>
            <a:r>
              <a:rPr lang="en-US" sz="2099">
                <a:solidFill>
                  <a:srgbClr val="BBA088"/>
                </a:solidFill>
                <a:latin typeface="Open Sans Bold"/>
              </a:rPr>
              <a:t>Discriminator</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120F0C"/>
        </a:solidFill>
      </p:bgPr>
    </p:bg>
    <p:spTree>
      <p:nvGrpSpPr>
        <p:cNvPr id="1" name=""/>
        <p:cNvGrpSpPr/>
        <p:nvPr/>
      </p:nvGrpSpPr>
      <p:grpSpPr>
        <a:xfrm>
          <a:off x="0" y="0"/>
          <a:ext cx="0" cy="0"/>
          <a:chOff x="0" y="0"/>
          <a:chExt cx="0" cy="0"/>
        </a:xfrm>
      </p:grpSpPr>
      <p:grpSp>
        <p:nvGrpSpPr>
          <p:cNvPr name="Group 2" id="2"/>
          <p:cNvGrpSpPr/>
          <p:nvPr/>
        </p:nvGrpSpPr>
        <p:grpSpPr>
          <a:xfrm rot="0">
            <a:off x="17259300" y="9258300"/>
            <a:ext cx="1028700" cy="1028700"/>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BBA088"/>
            </a:solidFill>
          </p:spPr>
        </p:sp>
        <p:sp>
          <p:nvSpPr>
            <p:cNvPr name="TextBox 4" id="4"/>
            <p:cNvSpPr txBox="true"/>
            <p:nvPr/>
          </p:nvSpPr>
          <p:spPr>
            <a:xfrm>
              <a:off x="0" y="-47625"/>
              <a:ext cx="812800" cy="860425"/>
            </a:xfrm>
            <a:prstGeom prst="rect">
              <a:avLst/>
            </a:prstGeom>
          </p:spPr>
          <p:txBody>
            <a:bodyPr anchor="ctr" rtlCol="false" tIns="50800" lIns="50800" bIns="50800" rIns="50800"/>
            <a:lstStyle/>
            <a:p>
              <a:pPr algn="ctr">
                <a:lnSpc>
                  <a:spcPts val="2239"/>
                </a:lnSpc>
              </a:pPr>
            </a:p>
          </p:txBody>
        </p:sp>
      </p:grpSp>
      <p:grpSp>
        <p:nvGrpSpPr>
          <p:cNvPr name="Group 5" id="5"/>
          <p:cNvGrpSpPr/>
          <p:nvPr/>
        </p:nvGrpSpPr>
        <p:grpSpPr>
          <a:xfrm rot="0">
            <a:off x="1028700" y="1978934"/>
            <a:ext cx="6780053" cy="6820056"/>
            <a:chOff x="0" y="0"/>
            <a:chExt cx="9040071" cy="9093408"/>
          </a:xfrm>
        </p:grpSpPr>
        <p:pic>
          <p:nvPicPr>
            <p:cNvPr name="Picture 6" id="6"/>
            <p:cNvPicPr>
              <a:picLocks noChangeAspect="true"/>
            </p:cNvPicPr>
            <p:nvPr/>
          </p:nvPicPr>
          <p:blipFill>
            <a:blip r:embed="rId2"/>
            <a:srcRect l="293" t="0" r="293" b="0"/>
            <a:stretch>
              <a:fillRect/>
            </a:stretch>
          </p:blipFill>
          <p:spPr>
            <a:xfrm flipH="false" flipV="false">
              <a:off x="0" y="0"/>
              <a:ext cx="9040071" cy="9093408"/>
            </a:xfrm>
            <a:prstGeom prst="rect">
              <a:avLst/>
            </a:prstGeom>
          </p:spPr>
        </p:pic>
      </p:grpSp>
      <p:grpSp>
        <p:nvGrpSpPr>
          <p:cNvPr name="Group 7" id="7"/>
          <p:cNvGrpSpPr/>
          <p:nvPr/>
        </p:nvGrpSpPr>
        <p:grpSpPr>
          <a:xfrm rot="0">
            <a:off x="9841465" y="3231794"/>
            <a:ext cx="1388034" cy="47625"/>
            <a:chOff x="0" y="0"/>
            <a:chExt cx="447964" cy="15370"/>
          </a:xfrm>
        </p:grpSpPr>
        <p:sp>
          <p:nvSpPr>
            <p:cNvPr name="Freeform 8" id="8"/>
            <p:cNvSpPr/>
            <p:nvPr/>
          </p:nvSpPr>
          <p:spPr>
            <a:xfrm flipH="false" flipV="false" rot="0">
              <a:off x="0" y="0"/>
              <a:ext cx="447964" cy="15370"/>
            </a:xfrm>
            <a:custGeom>
              <a:avLst/>
              <a:gdLst/>
              <a:ahLst/>
              <a:cxnLst/>
              <a:rect r="r" b="b" t="t" l="l"/>
              <a:pathLst>
                <a:path h="15370" w="447964">
                  <a:moveTo>
                    <a:pt x="0" y="0"/>
                  </a:moveTo>
                  <a:lnTo>
                    <a:pt x="447964" y="0"/>
                  </a:lnTo>
                  <a:lnTo>
                    <a:pt x="447964" y="15370"/>
                  </a:lnTo>
                  <a:lnTo>
                    <a:pt x="0" y="15370"/>
                  </a:lnTo>
                  <a:close/>
                </a:path>
              </a:pathLst>
            </a:custGeom>
            <a:solidFill>
              <a:srgbClr val="BBA088"/>
            </a:solidFill>
          </p:spPr>
        </p:sp>
        <p:sp>
          <p:nvSpPr>
            <p:cNvPr name="TextBox 9" id="9"/>
            <p:cNvSpPr txBox="true"/>
            <p:nvPr/>
          </p:nvSpPr>
          <p:spPr>
            <a:xfrm>
              <a:off x="0" y="-38100"/>
              <a:ext cx="447964" cy="53470"/>
            </a:xfrm>
            <a:prstGeom prst="rect">
              <a:avLst/>
            </a:prstGeom>
          </p:spPr>
          <p:txBody>
            <a:bodyPr anchor="ctr" rtlCol="false" tIns="50800" lIns="50800" bIns="50800" rIns="50800"/>
            <a:lstStyle/>
            <a:p>
              <a:pPr algn="ctr">
                <a:lnSpc>
                  <a:spcPts val="2659"/>
                </a:lnSpc>
                <a:spcBef>
                  <a:spcPct val="0"/>
                </a:spcBef>
              </a:pPr>
            </a:p>
          </p:txBody>
        </p:sp>
      </p:grpSp>
      <p:grpSp>
        <p:nvGrpSpPr>
          <p:cNvPr name="Group 10" id="10"/>
          <p:cNvGrpSpPr/>
          <p:nvPr/>
        </p:nvGrpSpPr>
        <p:grpSpPr>
          <a:xfrm rot="0">
            <a:off x="9841465" y="4016083"/>
            <a:ext cx="547040" cy="563709"/>
            <a:chOff x="0" y="0"/>
            <a:chExt cx="656044" cy="676034"/>
          </a:xfrm>
        </p:grpSpPr>
        <p:sp>
          <p:nvSpPr>
            <p:cNvPr name="Freeform 11" id="11"/>
            <p:cNvSpPr/>
            <p:nvPr/>
          </p:nvSpPr>
          <p:spPr>
            <a:xfrm flipH="false" flipV="false" rot="0">
              <a:off x="0" y="0"/>
              <a:ext cx="656044" cy="676034"/>
            </a:xfrm>
            <a:custGeom>
              <a:avLst/>
              <a:gdLst/>
              <a:ahLst/>
              <a:cxnLst/>
              <a:rect r="r" b="b" t="t" l="l"/>
              <a:pathLst>
                <a:path h="676034" w="656044">
                  <a:moveTo>
                    <a:pt x="0" y="0"/>
                  </a:moveTo>
                  <a:lnTo>
                    <a:pt x="656044" y="0"/>
                  </a:lnTo>
                  <a:lnTo>
                    <a:pt x="656044" y="676034"/>
                  </a:lnTo>
                  <a:lnTo>
                    <a:pt x="0" y="676034"/>
                  </a:lnTo>
                  <a:close/>
                </a:path>
              </a:pathLst>
            </a:custGeom>
            <a:solidFill>
              <a:srgbClr val="BBA088"/>
            </a:solidFill>
          </p:spPr>
        </p:sp>
        <p:sp>
          <p:nvSpPr>
            <p:cNvPr name="TextBox 12" id="12"/>
            <p:cNvSpPr txBox="true"/>
            <p:nvPr/>
          </p:nvSpPr>
          <p:spPr>
            <a:xfrm>
              <a:off x="0" y="-47625"/>
              <a:ext cx="656044" cy="723659"/>
            </a:xfrm>
            <a:prstGeom prst="rect">
              <a:avLst/>
            </a:prstGeom>
          </p:spPr>
          <p:txBody>
            <a:bodyPr anchor="ctr" rtlCol="false" tIns="50800" lIns="50800" bIns="50800" rIns="50800"/>
            <a:lstStyle/>
            <a:p>
              <a:pPr algn="ctr">
                <a:lnSpc>
                  <a:spcPts val="2239"/>
                </a:lnSpc>
              </a:pPr>
            </a:p>
          </p:txBody>
        </p:sp>
      </p:grpSp>
      <p:sp>
        <p:nvSpPr>
          <p:cNvPr name="TextBox 13" id="13"/>
          <p:cNvSpPr txBox="true"/>
          <p:nvPr/>
        </p:nvSpPr>
        <p:spPr>
          <a:xfrm rot="0">
            <a:off x="17436248" y="9574287"/>
            <a:ext cx="674803" cy="349101"/>
          </a:xfrm>
          <a:prstGeom prst="rect">
            <a:avLst/>
          </a:prstGeom>
        </p:spPr>
        <p:txBody>
          <a:bodyPr anchor="t" rtlCol="false" tIns="0" lIns="0" bIns="0" rIns="0">
            <a:spAutoFit/>
          </a:bodyPr>
          <a:lstStyle/>
          <a:p>
            <a:pPr algn="ctr">
              <a:lnSpc>
                <a:spcPts val="2800"/>
              </a:lnSpc>
              <a:spcBef>
                <a:spcPct val="0"/>
              </a:spcBef>
            </a:pPr>
            <a:r>
              <a:rPr lang="en-US" sz="2000">
                <a:solidFill>
                  <a:srgbClr val="FFFFFF"/>
                </a:solidFill>
                <a:latin typeface="Open Sans Bold"/>
              </a:rPr>
              <a:t>05</a:t>
            </a:r>
          </a:p>
        </p:txBody>
      </p:sp>
      <p:sp>
        <p:nvSpPr>
          <p:cNvPr name="TextBox 14" id="14"/>
          <p:cNvSpPr txBox="true"/>
          <p:nvPr/>
        </p:nvSpPr>
        <p:spPr>
          <a:xfrm rot="0">
            <a:off x="9841465" y="2028781"/>
            <a:ext cx="7016306" cy="946149"/>
          </a:xfrm>
          <a:prstGeom prst="rect">
            <a:avLst/>
          </a:prstGeom>
        </p:spPr>
        <p:txBody>
          <a:bodyPr anchor="t" rtlCol="false" tIns="0" lIns="0" bIns="0" rIns="0">
            <a:spAutoFit/>
          </a:bodyPr>
          <a:lstStyle/>
          <a:p>
            <a:pPr algn="l" marL="0" indent="0" lvl="0">
              <a:lnSpc>
                <a:spcPts val="7700"/>
              </a:lnSpc>
              <a:spcBef>
                <a:spcPct val="0"/>
              </a:spcBef>
            </a:pPr>
            <a:r>
              <a:rPr lang="en-US" sz="5500" strike="noStrike" u="none">
                <a:solidFill>
                  <a:srgbClr val="FFFFFF"/>
                </a:solidFill>
                <a:latin typeface="DM Serif Display"/>
              </a:rPr>
              <a:t>PROJECT OVERVIEW</a:t>
            </a:r>
          </a:p>
        </p:txBody>
      </p:sp>
      <p:sp>
        <p:nvSpPr>
          <p:cNvPr name="TextBox 15" id="15"/>
          <p:cNvSpPr txBox="true"/>
          <p:nvPr/>
        </p:nvSpPr>
        <p:spPr>
          <a:xfrm rot="0">
            <a:off x="10860543" y="3968458"/>
            <a:ext cx="6398757" cy="3578019"/>
          </a:xfrm>
          <a:prstGeom prst="rect">
            <a:avLst/>
          </a:prstGeom>
        </p:spPr>
        <p:txBody>
          <a:bodyPr anchor="t" rtlCol="false" tIns="0" lIns="0" bIns="0" rIns="0">
            <a:spAutoFit/>
          </a:bodyPr>
          <a:lstStyle/>
          <a:p>
            <a:pPr>
              <a:lnSpc>
                <a:spcPts val="2607"/>
              </a:lnSpc>
              <a:spcBef>
                <a:spcPct val="0"/>
              </a:spcBef>
            </a:pPr>
            <a:r>
              <a:rPr lang="en-US" sz="1862">
                <a:solidFill>
                  <a:srgbClr val="FFFFFF"/>
                </a:solidFill>
                <a:latin typeface="Open Sans"/>
              </a:rPr>
              <a:t>Develop a GAN model to generate realistic dog images from random noise, training the generator to produce indistinguishable images while the discriminator learns to differentiate between real and fake ones. Key components include dataset acquisition, generator and discriminator network design, training procedure, evaluation metrics, hyperparameter tuning, and deliverables encompassing the trained model, documentation, and optionally, a deployed application. Success is defined by the model's ability to produce high-quality, diverse dog images consistently.</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120F0C"/>
        </a:solidFill>
      </p:bgPr>
    </p:bg>
    <p:spTree>
      <p:nvGrpSpPr>
        <p:cNvPr id="1" name=""/>
        <p:cNvGrpSpPr/>
        <p:nvPr/>
      </p:nvGrpSpPr>
      <p:grpSpPr>
        <a:xfrm>
          <a:off x="0" y="0"/>
          <a:ext cx="0" cy="0"/>
          <a:chOff x="0" y="0"/>
          <a:chExt cx="0" cy="0"/>
        </a:xfrm>
      </p:grpSpPr>
      <p:grpSp>
        <p:nvGrpSpPr>
          <p:cNvPr name="Group 2" id="2"/>
          <p:cNvGrpSpPr/>
          <p:nvPr/>
        </p:nvGrpSpPr>
        <p:grpSpPr>
          <a:xfrm rot="0">
            <a:off x="17259300" y="9258300"/>
            <a:ext cx="1028700" cy="1028700"/>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BBA088"/>
            </a:solidFill>
          </p:spPr>
        </p:sp>
        <p:sp>
          <p:nvSpPr>
            <p:cNvPr name="TextBox 4" id="4"/>
            <p:cNvSpPr txBox="true"/>
            <p:nvPr/>
          </p:nvSpPr>
          <p:spPr>
            <a:xfrm>
              <a:off x="0" y="-47625"/>
              <a:ext cx="812800" cy="860425"/>
            </a:xfrm>
            <a:prstGeom prst="rect">
              <a:avLst/>
            </a:prstGeom>
          </p:spPr>
          <p:txBody>
            <a:bodyPr anchor="ctr" rtlCol="false" tIns="50800" lIns="50800" bIns="50800" rIns="50800"/>
            <a:lstStyle/>
            <a:p>
              <a:pPr algn="ctr">
                <a:lnSpc>
                  <a:spcPts val="2239"/>
                </a:lnSpc>
              </a:pPr>
            </a:p>
          </p:txBody>
        </p:sp>
      </p:grpSp>
      <p:sp>
        <p:nvSpPr>
          <p:cNvPr name="TextBox 5" id="5"/>
          <p:cNvSpPr txBox="true"/>
          <p:nvPr/>
        </p:nvSpPr>
        <p:spPr>
          <a:xfrm rot="0">
            <a:off x="17436248" y="9574287"/>
            <a:ext cx="674803" cy="349101"/>
          </a:xfrm>
          <a:prstGeom prst="rect">
            <a:avLst/>
          </a:prstGeom>
        </p:spPr>
        <p:txBody>
          <a:bodyPr anchor="t" rtlCol="false" tIns="0" lIns="0" bIns="0" rIns="0">
            <a:spAutoFit/>
          </a:bodyPr>
          <a:lstStyle/>
          <a:p>
            <a:pPr algn="ctr">
              <a:lnSpc>
                <a:spcPts val="2800"/>
              </a:lnSpc>
              <a:spcBef>
                <a:spcPct val="0"/>
              </a:spcBef>
            </a:pPr>
            <a:r>
              <a:rPr lang="en-US" sz="2000">
                <a:solidFill>
                  <a:srgbClr val="FFFFFF"/>
                </a:solidFill>
                <a:latin typeface="Open Sans Bold"/>
              </a:rPr>
              <a:t>06</a:t>
            </a:r>
          </a:p>
        </p:txBody>
      </p:sp>
      <p:grpSp>
        <p:nvGrpSpPr>
          <p:cNvPr name="Group 6" id="6"/>
          <p:cNvGrpSpPr/>
          <p:nvPr/>
        </p:nvGrpSpPr>
        <p:grpSpPr>
          <a:xfrm rot="0">
            <a:off x="10087161" y="1241010"/>
            <a:ext cx="7349087" cy="8017290"/>
            <a:chOff x="0" y="0"/>
            <a:chExt cx="9798783" cy="10689720"/>
          </a:xfrm>
        </p:grpSpPr>
        <p:pic>
          <p:nvPicPr>
            <p:cNvPr name="Picture 7" id="7"/>
            <p:cNvPicPr>
              <a:picLocks noChangeAspect="true"/>
            </p:cNvPicPr>
            <p:nvPr/>
          </p:nvPicPr>
          <p:blipFill>
            <a:blip r:embed="rId2"/>
            <a:srcRect l="28758" t="0" r="18819" b="0"/>
            <a:stretch>
              <a:fillRect/>
            </a:stretch>
          </p:blipFill>
          <p:spPr>
            <a:xfrm flipH="false" flipV="false">
              <a:off x="0" y="0"/>
              <a:ext cx="9798783" cy="10689720"/>
            </a:xfrm>
            <a:prstGeom prst="rect">
              <a:avLst/>
            </a:prstGeom>
          </p:spPr>
        </p:pic>
      </p:grpSp>
      <p:grpSp>
        <p:nvGrpSpPr>
          <p:cNvPr name="Group 8" id="8"/>
          <p:cNvGrpSpPr/>
          <p:nvPr/>
        </p:nvGrpSpPr>
        <p:grpSpPr>
          <a:xfrm rot="0">
            <a:off x="1932706" y="3036233"/>
            <a:ext cx="1388034" cy="47625"/>
            <a:chOff x="0" y="0"/>
            <a:chExt cx="447964" cy="15370"/>
          </a:xfrm>
        </p:grpSpPr>
        <p:sp>
          <p:nvSpPr>
            <p:cNvPr name="Freeform 9" id="9"/>
            <p:cNvSpPr/>
            <p:nvPr/>
          </p:nvSpPr>
          <p:spPr>
            <a:xfrm flipH="false" flipV="false" rot="0">
              <a:off x="0" y="0"/>
              <a:ext cx="447964" cy="15370"/>
            </a:xfrm>
            <a:custGeom>
              <a:avLst/>
              <a:gdLst/>
              <a:ahLst/>
              <a:cxnLst/>
              <a:rect r="r" b="b" t="t" l="l"/>
              <a:pathLst>
                <a:path h="15370" w="447964">
                  <a:moveTo>
                    <a:pt x="0" y="0"/>
                  </a:moveTo>
                  <a:lnTo>
                    <a:pt x="447964" y="0"/>
                  </a:lnTo>
                  <a:lnTo>
                    <a:pt x="447964" y="15370"/>
                  </a:lnTo>
                  <a:lnTo>
                    <a:pt x="0" y="15370"/>
                  </a:lnTo>
                  <a:close/>
                </a:path>
              </a:pathLst>
            </a:custGeom>
            <a:solidFill>
              <a:srgbClr val="BBA088"/>
            </a:solidFill>
          </p:spPr>
        </p:sp>
        <p:sp>
          <p:nvSpPr>
            <p:cNvPr name="TextBox 10" id="10"/>
            <p:cNvSpPr txBox="true"/>
            <p:nvPr/>
          </p:nvSpPr>
          <p:spPr>
            <a:xfrm>
              <a:off x="0" y="-38100"/>
              <a:ext cx="447964" cy="53470"/>
            </a:xfrm>
            <a:prstGeom prst="rect">
              <a:avLst/>
            </a:prstGeom>
          </p:spPr>
          <p:txBody>
            <a:bodyPr anchor="ctr" rtlCol="false" tIns="50800" lIns="50800" bIns="50800" rIns="50800"/>
            <a:lstStyle/>
            <a:p>
              <a:pPr algn="ctr">
                <a:lnSpc>
                  <a:spcPts val="2659"/>
                </a:lnSpc>
                <a:spcBef>
                  <a:spcPct val="0"/>
                </a:spcBef>
              </a:pPr>
            </a:p>
          </p:txBody>
        </p:sp>
      </p:grpSp>
      <p:grpSp>
        <p:nvGrpSpPr>
          <p:cNvPr name="Group 11" id="11"/>
          <p:cNvGrpSpPr/>
          <p:nvPr/>
        </p:nvGrpSpPr>
        <p:grpSpPr>
          <a:xfrm rot="0">
            <a:off x="2123419" y="4036358"/>
            <a:ext cx="597723" cy="597723"/>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BBA088"/>
            </a:solidFill>
          </p:spPr>
        </p:sp>
        <p:sp>
          <p:nvSpPr>
            <p:cNvPr name="TextBox 13" id="13"/>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2123419" y="5233490"/>
            <a:ext cx="597723" cy="597723"/>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BBA088"/>
            </a:solidFill>
          </p:spPr>
        </p:sp>
        <p:sp>
          <p:nvSpPr>
            <p:cNvPr name="TextBox 16" id="16"/>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pSp>
        <p:nvGrpSpPr>
          <p:cNvPr name="Group 17" id="17"/>
          <p:cNvGrpSpPr/>
          <p:nvPr/>
        </p:nvGrpSpPr>
        <p:grpSpPr>
          <a:xfrm rot="0">
            <a:off x="2123419" y="6430621"/>
            <a:ext cx="597723" cy="597723"/>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BBA088"/>
            </a:solidFill>
          </p:spPr>
        </p:sp>
        <p:sp>
          <p:nvSpPr>
            <p:cNvPr name="TextBox 19" id="19"/>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pSp>
        <p:nvGrpSpPr>
          <p:cNvPr name="Group 20" id="20"/>
          <p:cNvGrpSpPr/>
          <p:nvPr/>
        </p:nvGrpSpPr>
        <p:grpSpPr>
          <a:xfrm rot="0">
            <a:off x="2123419" y="7627753"/>
            <a:ext cx="597723" cy="597723"/>
            <a:chOff x="0" y="0"/>
            <a:chExt cx="812800" cy="812800"/>
          </a:xfrm>
        </p:grpSpPr>
        <p:sp>
          <p:nvSpPr>
            <p:cNvPr name="Freeform 21" id="21"/>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BBA088"/>
            </a:solidFill>
          </p:spPr>
        </p:sp>
        <p:sp>
          <p:nvSpPr>
            <p:cNvPr name="TextBox 22" id="22"/>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TextBox 23" id="23"/>
          <p:cNvSpPr txBox="true"/>
          <p:nvPr/>
        </p:nvSpPr>
        <p:spPr>
          <a:xfrm rot="0">
            <a:off x="2217837" y="4183180"/>
            <a:ext cx="408886" cy="275505"/>
          </a:xfrm>
          <a:prstGeom prst="rect">
            <a:avLst/>
          </a:prstGeom>
        </p:spPr>
        <p:txBody>
          <a:bodyPr anchor="t" rtlCol="false" tIns="0" lIns="0" bIns="0" rIns="0">
            <a:spAutoFit/>
          </a:bodyPr>
          <a:lstStyle/>
          <a:p>
            <a:pPr algn="ctr">
              <a:lnSpc>
                <a:spcPts val="2293"/>
              </a:lnSpc>
              <a:spcBef>
                <a:spcPct val="0"/>
              </a:spcBef>
            </a:pPr>
            <a:r>
              <a:rPr lang="en-US" sz="1638">
                <a:solidFill>
                  <a:srgbClr val="FFFFFF"/>
                </a:solidFill>
                <a:latin typeface="Open Sans Bold"/>
              </a:rPr>
              <a:t>01</a:t>
            </a:r>
          </a:p>
        </p:txBody>
      </p:sp>
      <p:sp>
        <p:nvSpPr>
          <p:cNvPr name="TextBox 24" id="24"/>
          <p:cNvSpPr txBox="true"/>
          <p:nvPr/>
        </p:nvSpPr>
        <p:spPr>
          <a:xfrm rot="0">
            <a:off x="3060720" y="4017308"/>
            <a:ext cx="5211008" cy="407670"/>
          </a:xfrm>
          <a:prstGeom prst="rect">
            <a:avLst/>
          </a:prstGeom>
        </p:spPr>
        <p:txBody>
          <a:bodyPr anchor="t" rtlCol="false" tIns="0" lIns="0" bIns="0" rIns="0">
            <a:spAutoFit/>
          </a:bodyPr>
          <a:lstStyle/>
          <a:p>
            <a:pPr>
              <a:lnSpc>
                <a:spcPts val="1680"/>
              </a:lnSpc>
              <a:spcBef>
                <a:spcPct val="0"/>
              </a:spcBef>
            </a:pPr>
            <a:r>
              <a:rPr lang="en-US" sz="1200">
                <a:solidFill>
                  <a:srgbClr val="FFFFFF"/>
                </a:solidFill>
                <a:latin typeface="Open Sans"/>
              </a:rPr>
              <a:t>Artists and Designers: Seeking inspiration or reference images for creative projects involving dog.</a:t>
            </a:r>
          </a:p>
        </p:txBody>
      </p:sp>
      <p:sp>
        <p:nvSpPr>
          <p:cNvPr name="TextBox 25" id="25"/>
          <p:cNvSpPr txBox="true"/>
          <p:nvPr/>
        </p:nvSpPr>
        <p:spPr>
          <a:xfrm rot="0">
            <a:off x="2217837" y="5380312"/>
            <a:ext cx="408886" cy="275505"/>
          </a:xfrm>
          <a:prstGeom prst="rect">
            <a:avLst/>
          </a:prstGeom>
        </p:spPr>
        <p:txBody>
          <a:bodyPr anchor="t" rtlCol="false" tIns="0" lIns="0" bIns="0" rIns="0">
            <a:spAutoFit/>
          </a:bodyPr>
          <a:lstStyle/>
          <a:p>
            <a:pPr algn="ctr">
              <a:lnSpc>
                <a:spcPts val="2293"/>
              </a:lnSpc>
              <a:spcBef>
                <a:spcPct val="0"/>
              </a:spcBef>
            </a:pPr>
            <a:r>
              <a:rPr lang="en-US" sz="1638">
                <a:solidFill>
                  <a:srgbClr val="FFFFFF"/>
                </a:solidFill>
                <a:latin typeface="Open Sans Bold"/>
              </a:rPr>
              <a:t>02</a:t>
            </a:r>
          </a:p>
        </p:txBody>
      </p:sp>
      <p:sp>
        <p:nvSpPr>
          <p:cNvPr name="TextBox 26" id="26"/>
          <p:cNvSpPr txBox="true"/>
          <p:nvPr/>
        </p:nvSpPr>
        <p:spPr>
          <a:xfrm rot="0">
            <a:off x="3060720" y="5214440"/>
            <a:ext cx="5211008" cy="407670"/>
          </a:xfrm>
          <a:prstGeom prst="rect">
            <a:avLst/>
          </a:prstGeom>
        </p:spPr>
        <p:txBody>
          <a:bodyPr anchor="t" rtlCol="false" tIns="0" lIns="0" bIns="0" rIns="0">
            <a:spAutoFit/>
          </a:bodyPr>
          <a:lstStyle/>
          <a:p>
            <a:pPr>
              <a:lnSpc>
                <a:spcPts val="1680"/>
              </a:lnSpc>
              <a:spcBef>
                <a:spcPct val="0"/>
              </a:spcBef>
            </a:pPr>
            <a:r>
              <a:rPr lang="en-US" sz="1200">
                <a:solidFill>
                  <a:srgbClr val="FFFFFF"/>
                </a:solidFill>
                <a:latin typeface="Open Sans"/>
              </a:rPr>
              <a:t>Content Creators: Looking for dog images to enhance their social media posts, blogs, or websites.</a:t>
            </a:r>
          </a:p>
        </p:txBody>
      </p:sp>
      <p:sp>
        <p:nvSpPr>
          <p:cNvPr name="TextBox 27" id="27"/>
          <p:cNvSpPr txBox="true"/>
          <p:nvPr/>
        </p:nvSpPr>
        <p:spPr>
          <a:xfrm rot="0">
            <a:off x="2217837" y="6577443"/>
            <a:ext cx="408886" cy="275505"/>
          </a:xfrm>
          <a:prstGeom prst="rect">
            <a:avLst/>
          </a:prstGeom>
        </p:spPr>
        <p:txBody>
          <a:bodyPr anchor="t" rtlCol="false" tIns="0" lIns="0" bIns="0" rIns="0">
            <a:spAutoFit/>
          </a:bodyPr>
          <a:lstStyle/>
          <a:p>
            <a:pPr algn="ctr">
              <a:lnSpc>
                <a:spcPts val="2293"/>
              </a:lnSpc>
              <a:spcBef>
                <a:spcPct val="0"/>
              </a:spcBef>
            </a:pPr>
            <a:r>
              <a:rPr lang="en-US" sz="1638">
                <a:solidFill>
                  <a:srgbClr val="FFFFFF"/>
                </a:solidFill>
                <a:latin typeface="Open Sans Bold"/>
              </a:rPr>
              <a:t>03</a:t>
            </a:r>
          </a:p>
        </p:txBody>
      </p:sp>
      <p:sp>
        <p:nvSpPr>
          <p:cNvPr name="TextBox 28" id="28"/>
          <p:cNvSpPr txBox="true"/>
          <p:nvPr/>
        </p:nvSpPr>
        <p:spPr>
          <a:xfrm rot="0">
            <a:off x="3060720" y="6411571"/>
            <a:ext cx="5211008" cy="407670"/>
          </a:xfrm>
          <a:prstGeom prst="rect">
            <a:avLst/>
          </a:prstGeom>
        </p:spPr>
        <p:txBody>
          <a:bodyPr anchor="t" rtlCol="false" tIns="0" lIns="0" bIns="0" rIns="0">
            <a:spAutoFit/>
          </a:bodyPr>
          <a:lstStyle/>
          <a:p>
            <a:pPr>
              <a:lnSpc>
                <a:spcPts val="1680"/>
              </a:lnSpc>
              <a:spcBef>
                <a:spcPct val="0"/>
              </a:spcBef>
            </a:pPr>
            <a:r>
              <a:rPr lang="en-US" sz="1200">
                <a:solidFill>
                  <a:srgbClr val="FFFFFF"/>
                </a:solidFill>
                <a:latin typeface="Open Sans"/>
              </a:rPr>
              <a:t>Cat Enthusiasts: Interested in collecting or sharing dog images for personal enjoyment or community engagement.</a:t>
            </a:r>
          </a:p>
        </p:txBody>
      </p:sp>
      <p:sp>
        <p:nvSpPr>
          <p:cNvPr name="TextBox 29" id="29"/>
          <p:cNvSpPr txBox="true"/>
          <p:nvPr/>
        </p:nvSpPr>
        <p:spPr>
          <a:xfrm rot="0">
            <a:off x="2217837" y="7774575"/>
            <a:ext cx="408886" cy="275505"/>
          </a:xfrm>
          <a:prstGeom prst="rect">
            <a:avLst/>
          </a:prstGeom>
        </p:spPr>
        <p:txBody>
          <a:bodyPr anchor="t" rtlCol="false" tIns="0" lIns="0" bIns="0" rIns="0">
            <a:spAutoFit/>
          </a:bodyPr>
          <a:lstStyle/>
          <a:p>
            <a:pPr algn="ctr">
              <a:lnSpc>
                <a:spcPts val="2293"/>
              </a:lnSpc>
              <a:spcBef>
                <a:spcPct val="0"/>
              </a:spcBef>
            </a:pPr>
            <a:r>
              <a:rPr lang="en-US" sz="1638">
                <a:solidFill>
                  <a:srgbClr val="FFFFFF"/>
                </a:solidFill>
                <a:latin typeface="Open Sans Bold"/>
              </a:rPr>
              <a:t>04</a:t>
            </a:r>
          </a:p>
        </p:txBody>
      </p:sp>
      <p:sp>
        <p:nvSpPr>
          <p:cNvPr name="TextBox 30" id="30"/>
          <p:cNvSpPr txBox="true"/>
          <p:nvPr/>
        </p:nvSpPr>
        <p:spPr>
          <a:xfrm rot="0">
            <a:off x="3060720" y="7608703"/>
            <a:ext cx="5211008" cy="617220"/>
          </a:xfrm>
          <a:prstGeom prst="rect">
            <a:avLst/>
          </a:prstGeom>
        </p:spPr>
        <p:txBody>
          <a:bodyPr anchor="t" rtlCol="false" tIns="0" lIns="0" bIns="0" rIns="0">
            <a:spAutoFit/>
          </a:bodyPr>
          <a:lstStyle/>
          <a:p>
            <a:pPr>
              <a:lnSpc>
                <a:spcPts val="1680"/>
              </a:lnSpc>
              <a:spcBef>
                <a:spcPct val="0"/>
              </a:spcBef>
            </a:pPr>
            <a:r>
              <a:rPr lang="en-US" sz="1200">
                <a:solidFill>
                  <a:srgbClr val="FFFFFF"/>
                </a:solidFill>
                <a:latin typeface="Open Sans"/>
              </a:rPr>
              <a:t>Developers: Integrating the generated dog images into applications or software products for various purposes, such as gaming, virtual environments, or data augmentation in machine learning tasks.</a:t>
            </a:r>
          </a:p>
        </p:txBody>
      </p:sp>
      <p:sp>
        <p:nvSpPr>
          <p:cNvPr name="TextBox 31" id="31"/>
          <p:cNvSpPr txBox="true"/>
          <p:nvPr/>
        </p:nvSpPr>
        <p:spPr>
          <a:xfrm rot="0">
            <a:off x="1762511" y="1542423"/>
            <a:ext cx="7981750" cy="946149"/>
          </a:xfrm>
          <a:prstGeom prst="rect">
            <a:avLst/>
          </a:prstGeom>
        </p:spPr>
        <p:txBody>
          <a:bodyPr anchor="t" rtlCol="false" tIns="0" lIns="0" bIns="0" rIns="0">
            <a:spAutoFit/>
          </a:bodyPr>
          <a:lstStyle/>
          <a:p>
            <a:pPr algn="l" marL="0" indent="0" lvl="0">
              <a:lnSpc>
                <a:spcPts val="7700"/>
              </a:lnSpc>
              <a:spcBef>
                <a:spcPct val="0"/>
              </a:spcBef>
            </a:pPr>
            <a:r>
              <a:rPr lang="en-US" sz="5500">
                <a:solidFill>
                  <a:srgbClr val="FFFFFF"/>
                </a:solidFill>
                <a:latin typeface="DM Serif Display"/>
              </a:rPr>
              <a:t>WHO ARE THE END USER</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120F0C"/>
        </a:solidFill>
      </p:bgPr>
    </p:bg>
    <p:spTree>
      <p:nvGrpSpPr>
        <p:cNvPr id="1" name=""/>
        <p:cNvGrpSpPr/>
        <p:nvPr/>
      </p:nvGrpSpPr>
      <p:grpSpPr>
        <a:xfrm>
          <a:off x="0" y="0"/>
          <a:ext cx="0" cy="0"/>
          <a:chOff x="0" y="0"/>
          <a:chExt cx="0" cy="0"/>
        </a:xfrm>
      </p:grpSpPr>
      <p:grpSp>
        <p:nvGrpSpPr>
          <p:cNvPr name="Group 2" id="2"/>
          <p:cNvGrpSpPr/>
          <p:nvPr/>
        </p:nvGrpSpPr>
        <p:grpSpPr>
          <a:xfrm rot="0">
            <a:off x="17259300" y="9258300"/>
            <a:ext cx="1028700" cy="1028700"/>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BBA088"/>
            </a:solidFill>
          </p:spPr>
        </p:sp>
        <p:sp>
          <p:nvSpPr>
            <p:cNvPr name="TextBox 4" id="4"/>
            <p:cNvSpPr txBox="true"/>
            <p:nvPr/>
          </p:nvSpPr>
          <p:spPr>
            <a:xfrm>
              <a:off x="0" y="-47625"/>
              <a:ext cx="812800" cy="860425"/>
            </a:xfrm>
            <a:prstGeom prst="rect">
              <a:avLst/>
            </a:prstGeom>
          </p:spPr>
          <p:txBody>
            <a:bodyPr anchor="ctr" rtlCol="false" tIns="50800" lIns="50800" bIns="50800" rIns="50800"/>
            <a:lstStyle/>
            <a:p>
              <a:pPr algn="ctr">
                <a:lnSpc>
                  <a:spcPts val="2239"/>
                </a:lnSpc>
              </a:pPr>
            </a:p>
          </p:txBody>
        </p:sp>
      </p:grpSp>
      <p:grpSp>
        <p:nvGrpSpPr>
          <p:cNvPr name="Group 5" id="5"/>
          <p:cNvGrpSpPr/>
          <p:nvPr/>
        </p:nvGrpSpPr>
        <p:grpSpPr>
          <a:xfrm rot="0">
            <a:off x="9883944" y="2691350"/>
            <a:ext cx="6540690" cy="6820056"/>
            <a:chOff x="0" y="0"/>
            <a:chExt cx="8720920" cy="9093408"/>
          </a:xfrm>
        </p:grpSpPr>
        <p:pic>
          <p:nvPicPr>
            <p:cNvPr name="Picture 6" id="6"/>
            <p:cNvPicPr>
              <a:picLocks noChangeAspect="true"/>
            </p:cNvPicPr>
            <p:nvPr/>
          </p:nvPicPr>
          <p:blipFill>
            <a:blip r:embed="rId2"/>
            <a:srcRect l="23727" t="0" r="12336" b="0"/>
            <a:stretch>
              <a:fillRect/>
            </a:stretch>
          </p:blipFill>
          <p:spPr>
            <a:xfrm flipH="false" flipV="false">
              <a:off x="0" y="0"/>
              <a:ext cx="8720920" cy="9093408"/>
            </a:xfrm>
            <a:prstGeom prst="rect">
              <a:avLst/>
            </a:prstGeom>
          </p:spPr>
        </p:pic>
      </p:grpSp>
      <p:sp>
        <p:nvSpPr>
          <p:cNvPr name="TextBox 7" id="7"/>
          <p:cNvSpPr txBox="true"/>
          <p:nvPr/>
        </p:nvSpPr>
        <p:spPr>
          <a:xfrm rot="0">
            <a:off x="17436248" y="9574287"/>
            <a:ext cx="674803" cy="349101"/>
          </a:xfrm>
          <a:prstGeom prst="rect">
            <a:avLst/>
          </a:prstGeom>
        </p:spPr>
        <p:txBody>
          <a:bodyPr anchor="t" rtlCol="false" tIns="0" lIns="0" bIns="0" rIns="0">
            <a:spAutoFit/>
          </a:bodyPr>
          <a:lstStyle/>
          <a:p>
            <a:pPr algn="ctr">
              <a:lnSpc>
                <a:spcPts val="2800"/>
              </a:lnSpc>
              <a:spcBef>
                <a:spcPct val="0"/>
              </a:spcBef>
            </a:pPr>
            <a:r>
              <a:rPr lang="en-US" sz="2000">
                <a:solidFill>
                  <a:srgbClr val="FFFFFF"/>
                </a:solidFill>
                <a:latin typeface="Open Sans Bold"/>
              </a:rPr>
              <a:t>07</a:t>
            </a:r>
          </a:p>
        </p:txBody>
      </p:sp>
      <p:sp>
        <p:nvSpPr>
          <p:cNvPr name="TextBox 8" id="8"/>
          <p:cNvSpPr txBox="true"/>
          <p:nvPr/>
        </p:nvSpPr>
        <p:spPr>
          <a:xfrm rot="0">
            <a:off x="1762511" y="1542423"/>
            <a:ext cx="14662123" cy="946149"/>
          </a:xfrm>
          <a:prstGeom prst="rect">
            <a:avLst/>
          </a:prstGeom>
        </p:spPr>
        <p:txBody>
          <a:bodyPr anchor="t" rtlCol="false" tIns="0" lIns="0" bIns="0" rIns="0">
            <a:spAutoFit/>
          </a:bodyPr>
          <a:lstStyle/>
          <a:p>
            <a:pPr algn="l" marL="0" indent="0" lvl="0">
              <a:lnSpc>
                <a:spcPts val="7700"/>
              </a:lnSpc>
              <a:spcBef>
                <a:spcPct val="0"/>
              </a:spcBef>
            </a:pPr>
            <a:r>
              <a:rPr lang="en-US" sz="5500">
                <a:solidFill>
                  <a:srgbClr val="FFFFFF"/>
                </a:solidFill>
                <a:latin typeface="DM Serif Display"/>
              </a:rPr>
              <a:t>YOUR SOLUTION AND ITS VALUE PROPOSITION</a:t>
            </a:r>
          </a:p>
        </p:txBody>
      </p:sp>
      <p:sp>
        <p:nvSpPr>
          <p:cNvPr name="TextBox 9" id="9"/>
          <p:cNvSpPr txBox="true"/>
          <p:nvPr/>
        </p:nvSpPr>
        <p:spPr>
          <a:xfrm rot="0">
            <a:off x="1762511" y="3202793"/>
            <a:ext cx="6875267" cy="5704734"/>
          </a:xfrm>
          <a:prstGeom prst="rect">
            <a:avLst/>
          </a:prstGeom>
        </p:spPr>
        <p:txBody>
          <a:bodyPr anchor="t" rtlCol="false" tIns="0" lIns="0" bIns="0" rIns="0">
            <a:spAutoFit/>
          </a:bodyPr>
          <a:lstStyle/>
          <a:p>
            <a:pPr>
              <a:lnSpc>
                <a:spcPts val="3058"/>
              </a:lnSpc>
              <a:spcBef>
                <a:spcPct val="0"/>
              </a:spcBef>
            </a:pPr>
            <a:r>
              <a:rPr lang="en-US" sz="2184">
                <a:solidFill>
                  <a:srgbClr val="FFFFFF"/>
                </a:solidFill>
                <a:latin typeface="Open Sans"/>
              </a:rPr>
              <a:t>Our solution offers a Generative Adversarial Network (GAN) model capable of generating realistic dog images from random noise. By harnessing advanced machine learning techniques, our model produces high-quality and diverse dog images, catering to various end users such as artists, designers, content creators, dog enthusiasts, educators, and developers. This solution streamlines the process of acquiring dog images for creative projects, social media content, educational materials, and software applications. Its value proposition lies in providing a reliable and efficient means of accessing visually appealing dog imagery, enhancing creativity, engagement, and functionality across multiple domains.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120F0C"/>
        </a:solidFill>
      </p:bgPr>
    </p:bg>
    <p:spTree>
      <p:nvGrpSpPr>
        <p:cNvPr id="1" name=""/>
        <p:cNvGrpSpPr/>
        <p:nvPr/>
      </p:nvGrpSpPr>
      <p:grpSpPr>
        <a:xfrm>
          <a:off x="0" y="0"/>
          <a:ext cx="0" cy="0"/>
          <a:chOff x="0" y="0"/>
          <a:chExt cx="0" cy="0"/>
        </a:xfrm>
      </p:grpSpPr>
      <p:grpSp>
        <p:nvGrpSpPr>
          <p:cNvPr name="Group 2" id="2"/>
          <p:cNvGrpSpPr/>
          <p:nvPr/>
        </p:nvGrpSpPr>
        <p:grpSpPr>
          <a:xfrm rot="0">
            <a:off x="17259300" y="9258300"/>
            <a:ext cx="1028700" cy="1028700"/>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BBA088"/>
            </a:solidFill>
          </p:spPr>
        </p:sp>
        <p:sp>
          <p:nvSpPr>
            <p:cNvPr name="TextBox 4" id="4"/>
            <p:cNvSpPr txBox="true"/>
            <p:nvPr/>
          </p:nvSpPr>
          <p:spPr>
            <a:xfrm>
              <a:off x="0" y="-47625"/>
              <a:ext cx="812800" cy="860425"/>
            </a:xfrm>
            <a:prstGeom prst="rect">
              <a:avLst/>
            </a:prstGeom>
          </p:spPr>
          <p:txBody>
            <a:bodyPr anchor="ctr" rtlCol="false" tIns="50800" lIns="50800" bIns="50800" rIns="50800"/>
            <a:lstStyle/>
            <a:p>
              <a:pPr algn="ctr">
                <a:lnSpc>
                  <a:spcPts val="2239"/>
                </a:lnSpc>
              </a:pPr>
            </a:p>
          </p:txBody>
        </p:sp>
      </p:grpSp>
      <p:grpSp>
        <p:nvGrpSpPr>
          <p:cNvPr name="Group 5" id="5"/>
          <p:cNvGrpSpPr/>
          <p:nvPr/>
        </p:nvGrpSpPr>
        <p:grpSpPr>
          <a:xfrm rot="0">
            <a:off x="1028700" y="3582899"/>
            <a:ext cx="3770129" cy="3794195"/>
            <a:chOff x="0" y="0"/>
            <a:chExt cx="5026839" cy="5058927"/>
          </a:xfrm>
        </p:grpSpPr>
        <p:pic>
          <p:nvPicPr>
            <p:cNvPr name="Picture 6" id="6"/>
            <p:cNvPicPr>
              <a:picLocks noChangeAspect="true"/>
            </p:cNvPicPr>
            <p:nvPr/>
          </p:nvPicPr>
          <p:blipFill>
            <a:blip r:embed="rId2"/>
            <a:srcRect l="16904" t="0" r="16904" b="0"/>
            <a:stretch>
              <a:fillRect/>
            </a:stretch>
          </p:blipFill>
          <p:spPr>
            <a:xfrm flipH="false" flipV="false">
              <a:off x="0" y="0"/>
              <a:ext cx="5026839" cy="5058927"/>
            </a:xfrm>
            <a:prstGeom prst="rect">
              <a:avLst/>
            </a:prstGeom>
          </p:spPr>
        </p:pic>
      </p:grpSp>
      <p:grpSp>
        <p:nvGrpSpPr>
          <p:cNvPr name="Group 7" id="7"/>
          <p:cNvGrpSpPr/>
          <p:nvPr/>
        </p:nvGrpSpPr>
        <p:grpSpPr>
          <a:xfrm rot="0">
            <a:off x="13493355" y="3582899"/>
            <a:ext cx="3371979" cy="3794195"/>
            <a:chOff x="0" y="0"/>
            <a:chExt cx="4495972" cy="5058927"/>
          </a:xfrm>
        </p:grpSpPr>
        <p:pic>
          <p:nvPicPr>
            <p:cNvPr name="Picture 8" id="8"/>
            <p:cNvPicPr>
              <a:picLocks noChangeAspect="true"/>
            </p:cNvPicPr>
            <p:nvPr/>
          </p:nvPicPr>
          <p:blipFill>
            <a:blip r:embed="rId3"/>
            <a:srcRect l="25084" t="0" r="25084" b="0"/>
            <a:stretch>
              <a:fillRect/>
            </a:stretch>
          </p:blipFill>
          <p:spPr>
            <a:xfrm flipH="false" flipV="false">
              <a:off x="0" y="0"/>
              <a:ext cx="4495972" cy="5058927"/>
            </a:xfrm>
            <a:prstGeom prst="rect">
              <a:avLst/>
            </a:prstGeom>
          </p:spPr>
        </p:pic>
      </p:grpSp>
      <p:grpSp>
        <p:nvGrpSpPr>
          <p:cNvPr name="Group 9" id="9"/>
          <p:cNvGrpSpPr/>
          <p:nvPr/>
        </p:nvGrpSpPr>
        <p:grpSpPr>
          <a:xfrm rot="0">
            <a:off x="8449983" y="2785436"/>
            <a:ext cx="1388034" cy="47625"/>
            <a:chOff x="0" y="0"/>
            <a:chExt cx="447964" cy="15370"/>
          </a:xfrm>
        </p:grpSpPr>
        <p:sp>
          <p:nvSpPr>
            <p:cNvPr name="Freeform 10" id="10"/>
            <p:cNvSpPr/>
            <p:nvPr/>
          </p:nvSpPr>
          <p:spPr>
            <a:xfrm flipH="false" flipV="false" rot="0">
              <a:off x="0" y="0"/>
              <a:ext cx="447964" cy="15370"/>
            </a:xfrm>
            <a:custGeom>
              <a:avLst/>
              <a:gdLst/>
              <a:ahLst/>
              <a:cxnLst/>
              <a:rect r="r" b="b" t="t" l="l"/>
              <a:pathLst>
                <a:path h="15370" w="447964">
                  <a:moveTo>
                    <a:pt x="0" y="0"/>
                  </a:moveTo>
                  <a:lnTo>
                    <a:pt x="447964" y="0"/>
                  </a:lnTo>
                  <a:lnTo>
                    <a:pt x="447964" y="15370"/>
                  </a:lnTo>
                  <a:lnTo>
                    <a:pt x="0" y="15370"/>
                  </a:lnTo>
                  <a:close/>
                </a:path>
              </a:pathLst>
            </a:custGeom>
            <a:solidFill>
              <a:srgbClr val="BBA088"/>
            </a:solidFill>
          </p:spPr>
        </p:sp>
        <p:sp>
          <p:nvSpPr>
            <p:cNvPr name="TextBox 11" id="11"/>
            <p:cNvSpPr txBox="true"/>
            <p:nvPr/>
          </p:nvSpPr>
          <p:spPr>
            <a:xfrm>
              <a:off x="0" y="-38100"/>
              <a:ext cx="447964" cy="53470"/>
            </a:xfrm>
            <a:prstGeom prst="rect">
              <a:avLst/>
            </a:prstGeom>
          </p:spPr>
          <p:txBody>
            <a:bodyPr anchor="ctr" rtlCol="false" tIns="50800" lIns="50800" bIns="50800" rIns="50800"/>
            <a:lstStyle/>
            <a:p>
              <a:pPr algn="ctr">
                <a:lnSpc>
                  <a:spcPts val="2659"/>
                </a:lnSpc>
                <a:spcBef>
                  <a:spcPct val="0"/>
                </a:spcBef>
              </a:pPr>
            </a:p>
          </p:txBody>
        </p:sp>
      </p:grpSp>
      <p:sp>
        <p:nvSpPr>
          <p:cNvPr name="TextBox 12" id="12"/>
          <p:cNvSpPr txBox="true"/>
          <p:nvPr/>
        </p:nvSpPr>
        <p:spPr>
          <a:xfrm rot="0">
            <a:off x="17436248" y="9574287"/>
            <a:ext cx="674803" cy="349101"/>
          </a:xfrm>
          <a:prstGeom prst="rect">
            <a:avLst/>
          </a:prstGeom>
        </p:spPr>
        <p:txBody>
          <a:bodyPr anchor="t" rtlCol="false" tIns="0" lIns="0" bIns="0" rIns="0">
            <a:spAutoFit/>
          </a:bodyPr>
          <a:lstStyle/>
          <a:p>
            <a:pPr algn="ctr">
              <a:lnSpc>
                <a:spcPts val="2800"/>
              </a:lnSpc>
              <a:spcBef>
                <a:spcPct val="0"/>
              </a:spcBef>
            </a:pPr>
            <a:r>
              <a:rPr lang="en-US" sz="2000">
                <a:solidFill>
                  <a:srgbClr val="FFFFFF"/>
                </a:solidFill>
                <a:latin typeface="Open Sans Bold"/>
              </a:rPr>
              <a:t>08</a:t>
            </a:r>
          </a:p>
        </p:txBody>
      </p:sp>
      <p:sp>
        <p:nvSpPr>
          <p:cNvPr name="TextBox 13" id="13"/>
          <p:cNvSpPr txBox="true"/>
          <p:nvPr/>
        </p:nvSpPr>
        <p:spPr>
          <a:xfrm rot="0">
            <a:off x="5710983" y="3535274"/>
            <a:ext cx="6867972" cy="5360001"/>
          </a:xfrm>
          <a:prstGeom prst="rect">
            <a:avLst/>
          </a:prstGeom>
        </p:spPr>
        <p:txBody>
          <a:bodyPr anchor="t" rtlCol="false" tIns="0" lIns="0" bIns="0" rIns="0">
            <a:spAutoFit/>
          </a:bodyPr>
          <a:lstStyle/>
          <a:p>
            <a:pPr algn="ctr">
              <a:lnSpc>
                <a:spcPts val="2867"/>
              </a:lnSpc>
              <a:spcBef>
                <a:spcPct val="0"/>
              </a:spcBef>
            </a:pPr>
            <a:r>
              <a:rPr lang="en-US" sz="2047">
                <a:solidFill>
                  <a:srgbClr val="FFFFFF"/>
                </a:solidFill>
                <a:latin typeface="Open Sans"/>
              </a:rPr>
              <a:t>Our GAN-based dog image generator isn't just about creating static images—it's about unlocking endless possibilities in the realm of dog imagery. With our solution, users can marvel at the stunning realism and diversity of the generated dog images, each one a unique masterpiece crafted from nothing but random noise. From adorable kittens to majestic felines, our model transcends the limitations of traditional image generation, captivating users with its ability to produce lifelike dog portraits on demand. Whether you're an artist seeking inspiration, a developer powering immersive experiences, or simply a dog lover in awe of technology's creative prowess, our solution promises to evoke a sense of wonder and delight with every generated image.</a:t>
            </a:r>
          </a:p>
        </p:txBody>
      </p:sp>
      <p:sp>
        <p:nvSpPr>
          <p:cNvPr name="TextBox 14" id="14"/>
          <p:cNvSpPr txBox="true"/>
          <p:nvPr/>
        </p:nvSpPr>
        <p:spPr>
          <a:xfrm rot="0">
            <a:off x="5710983" y="610561"/>
            <a:ext cx="6552052" cy="1917699"/>
          </a:xfrm>
          <a:prstGeom prst="rect">
            <a:avLst/>
          </a:prstGeom>
        </p:spPr>
        <p:txBody>
          <a:bodyPr anchor="t" rtlCol="false" tIns="0" lIns="0" bIns="0" rIns="0">
            <a:spAutoFit/>
          </a:bodyPr>
          <a:lstStyle/>
          <a:p>
            <a:pPr algn="ctr">
              <a:lnSpc>
                <a:spcPts val="7700"/>
              </a:lnSpc>
            </a:pPr>
          </a:p>
          <a:p>
            <a:pPr algn="ctr">
              <a:lnSpc>
                <a:spcPts val="7700"/>
              </a:lnSpc>
              <a:spcBef>
                <a:spcPct val="0"/>
              </a:spcBef>
            </a:pPr>
            <a:r>
              <a:rPr lang="en-US" sz="5500">
                <a:solidFill>
                  <a:srgbClr val="FFFFFF"/>
                </a:solidFill>
                <a:latin typeface="DM Serif Display"/>
              </a:rPr>
              <a:t>THE WOW FACTOR:</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120F0C"/>
        </a:solidFill>
      </p:bgPr>
    </p:bg>
    <p:spTree>
      <p:nvGrpSpPr>
        <p:cNvPr id="1" name=""/>
        <p:cNvGrpSpPr/>
        <p:nvPr/>
      </p:nvGrpSpPr>
      <p:grpSpPr>
        <a:xfrm>
          <a:off x="0" y="0"/>
          <a:ext cx="0" cy="0"/>
          <a:chOff x="0" y="0"/>
          <a:chExt cx="0" cy="0"/>
        </a:xfrm>
      </p:grpSpPr>
      <p:grpSp>
        <p:nvGrpSpPr>
          <p:cNvPr name="Group 2" id="2"/>
          <p:cNvGrpSpPr/>
          <p:nvPr/>
        </p:nvGrpSpPr>
        <p:grpSpPr>
          <a:xfrm rot="0">
            <a:off x="17259300" y="9258300"/>
            <a:ext cx="1028700" cy="1028700"/>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BBA088"/>
            </a:solidFill>
          </p:spPr>
        </p:sp>
        <p:sp>
          <p:nvSpPr>
            <p:cNvPr name="TextBox 4" id="4"/>
            <p:cNvSpPr txBox="true"/>
            <p:nvPr/>
          </p:nvSpPr>
          <p:spPr>
            <a:xfrm>
              <a:off x="0" y="-47625"/>
              <a:ext cx="812800" cy="860425"/>
            </a:xfrm>
            <a:prstGeom prst="rect">
              <a:avLst/>
            </a:prstGeom>
          </p:spPr>
          <p:txBody>
            <a:bodyPr anchor="ctr" rtlCol="false" tIns="50800" lIns="50800" bIns="50800" rIns="50800"/>
            <a:lstStyle/>
            <a:p>
              <a:pPr algn="ctr">
                <a:lnSpc>
                  <a:spcPts val="2239"/>
                </a:lnSpc>
              </a:pPr>
            </a:p>
          </p:txBody>
        </p:sp>
      </p:grpSp>
      <p:grpSp>
        <p:nvGrpSpPr>
          <p:cNvPr name="Group 5" id="5"/>
          <p:cNvGrpSpPr/>
          <p:nvPr/>
        </p:nvGrpSpPr>
        <p:grpSpPr>
          <a:xfrm rot="0">
            <a:off x="0" y="2333191"/>
            <a:ext cx="9749593" cy="5620619"/>
            <a:chOff x="0" y="0"/>
            <a:chExt cx="12999458" cy="7494158"/>
          </a:xfrm>
        </p:grpSpPr>
        <p:pic>
          <p:nvPicPr>
            <p:cNvPr name="Picture 6" id="6"/>
            <p:cNvPicPr>
              <a:picLocks noChangeAspect="true"/>
            </p:cNvPicPr>
            <p:nvPr/>
          </p:nvPicPr>
          <p:blipFill>
            <a:blip r:embed="rId2"/>
            <a:srcRect l="0" t="6728" r="0" b="6728"/>
            <a:stretch>
              <a:fillRect/>
            </a:stretch>
          </p:blipFill>
          <p:spPr>
            <a:xfrm flipH="false" flipV="false">
              <a:off x="0" y="0"/>
              <a:ext cx="12999458" cy="7494158"/>
            </a:xfrm>
            <a:prstGeom prst="rect">
              <a:avLst/>
            </a:prstGeom>
          </p:spPr>
        </p:pic>
      </p:grpSp>
      <p:grpSp>
        <p:nvGrpSpPr>
          <p:cNvPr name="Group 7" id="7"/>
          <p:cNvGrpSpPr/>
          <p:nvPr/>
        </p:nvGrpSpPr>
        <p:grpSpPr>
          <a:xfrm rot="0">
            <a:off x="10810887" y="3556073"/>
            <a:ext cx="1388034" cy="47625"/>
            <a:chOff x="0" y="0"/>
            <a:chExt cx="447964" cy="15370"/>
          </a:xfrm>
        </p:grpSpPr>
        <p:sp>
          <p:nvSpPr>
            <p:cNvPr name="Freeform 8" id="8"/>
            <p:cNvSpPr/>
            <p:nvPr/>
          </p:nvSpPr>
          <p:spPr>
            <a:xfrm flipH="false" flipV="false" rot="0">
              <a:off x="0" y="0"/>
              <a:ext cx="447964" cy="15370"/>
            </a:xfrm>
            <a:custGeom>
              <a:avLst/>
              <a:gdLst/>
              <a:ahLst/>
              <a:cxnLst/>
              <a:rect r="r" b="b" t="t" l="l"/>
              <a:pathLst>
                <a:path h="15370" w="447964">
                  <a:moveTo>
                    <a:pt x="0" y="0"/>
                  </a:moveTo>
                  <a:lnTo>
                    <a:pt x="447964" y="0"/>
                  </a:lnTo>
                  <a:lnTo>
                    <a:pt x="447964" y="15370"/>
                  </a:lnTo>
                  <a:lnTo>
                    <a:pt x="0" y="15370"/>
                  </a:lnTo>
                  <a:close/>
                </a:path>
              </a:pathLst>
            </a:custGeom>
            <a:solidFill>
              <a:srgbClr val="BBA088"/>
            </a:solidFill>
          </p:spPr>
        </p:sp>
        <p:sp>
          <p:nvSpPr>
            <p:cNvPr name="TextBox 9" id="9"/>
            <p:cNvSpPr txBox="true"/>
            <p:nvPr/>
          </p:nvSpPr>
          <p:spPr>
            <a:xfrm>
              <a:off x="0" y="-38100"/>
              <a:ext cx="447964" cy="53470"/>
            </a:xfrm>
            <a:prstGeom prst="rect">
              <a:avLst/>
            </a:prstGeom>
          </p:spPr>
          <p:txBody>
            <a:bodyPr anchor="ctr" rtlCol="false" tIns="50800" lIns="50800" bIns="50800" rIns="50800"/>
            <a:lstStyle/>
            <a:p>
              <a:pPr algn="ctr">
                <a:lnSpc>
                  <a:spcPts val="2659"/>
                </a:lnSpc>
                <a:spcBef>
                  <a:spcPct val="0"/>
                </a:spcBef>
              </a:pPr>
            </a:p>
          </p:txBody>
        </p:sp>
      </p:grpSp>
      <p:sp>
        <p:nvSpPr>
          <p:cNvPr name="TextBox 10" id="10"/>
          <p:cNvSpPr txBox="true"/>
          <p:nvPr/>
        </p:nvSpPr>
        <p:spPr>
          <a:xfrm rot="0">
            <a:off x="17436248" y="9574287"/>
            <a:ext cx="674803" cy="349101"/>
          </a:xfrm>
          <a:prstGeom prst="rect">
            <a:avLst/>
          </a:prstGeom>
        </p:spPr>
        <p:txBody>
          <a:bodyPr anchor="t" rtlCol="false" tIns="0" lIns="0" bIns="0" rIns="0">
            <a:spAutoFit/>
          </a:bodyPr>
          <a:lstStyle/>
          <a:p>
            <a:pPr algn="ctr">
              <a:lnSpc>
                <a:spcPts val="2800"/>
              </a:lnSpc>
              <a:spcBef>
                <a:spcPct val="0"/>
              </a:spcBef>
            </a:pPr>
            <a:r>
              <a:rPr lang="en-US" sz="2000">
                <a:solidFill>
                  <a:srgbClr val="FFFFFF"/>
                </a:solidFill>
                <a:latin typeface="Open Sans Bold"/>
              </a:rPr>
              <a:t>09</a:t>
            </a:r>
          </a:p>
        </p:txBody>
      </p:sp>
      <p:sp>
        <p:nvSpPr>
          <p:cNvPr name="TextBox 11" id="11"/>
          <p:cNvSpPr txBox="true"/>
          <p:nvPr/>
        </p:nvSpPr>
        <p:spPr>
          <a:xfrm rot="0">
            <a:off x="10810887" y="2426422"/>
            <a:ext cx="6783126" cy="861055"/>
          </a:xfrm>
          <a:prstGeom prst="rect">
            <a:avLst/>
          </a:prstGeom>
        </p:spPr>
        <p:txBody>
          <a:bodyPr anchor="t" rtlCol="false" tIns="0" lIns="0" bIns="0" rIns="0">
            <a:spAutoFit/>
          </a:bodyPr>
          <a:lstStyle/>
          <a:p>
            <a:pPr>
              <a:lnSpc>
                <a:spcPts val="7176"/>
              </a:lnSpc>
              <a:spcBef>
                <a:spcPct val="0"/>
              </a:spcBef>
            </a:pPr>
            <a:r>
              <a:rPr lang="en-US" sz="5126">
                <a:solidFill>
                  <a:srgbClr val="FFFFFF"/>
                </a:solidFill>
                <a:latin typeface="DM Serif Display"/>
              </a:rPr>
              <a:t>MODELING APPROACH</a:t>
            </a:r>
          </a:p>
        </p:txBody>
      </p:sp>
      <p:sp>
        <p:nvSpPr>
          <p:cNvPr name="TextBox 12" id="12"/>
          <p:cNvSpPr txBox="true"/>
          <p:nvPr/>
        </p:nvSpPr>
        <p:spPr>
          <a:xfrm rot="0">
            <a:off x="10631250" y="4259471"/>
            <a:ext cx="6962763" cy="4295430"/>
          </a:xfrm>
          <a:prstGeom prst="rect">
            <a:avLst/>
          </a:prstGeom>
        </p:spPr>
        <p:txBody>
          <a:bodyPr anchor="t" rtlCol="false" tIns="0" lIns="0" bIns="0" rIns="0">
            <a:spAutoFit/>
          </a:bodyPr>
          <a:lstStyle/>
          <a:p>
            <a:pPr>
              <a:lnSpc>
                <a:spcPts val="2846"/>
              </a:lnSpc>
              <a:spcBef>
                <a:spcPct val="0"/>
              </a:spcBef>
            </a:pPr>
            <a:r>
              <a:rPr lang="en-US" sz="2033">
                <a:solidFill>
                  <a:srgbClr val="FFFFFF"/>
                </a:solidFill>
                <a:latin typeface="Open Sans"/>
              </a:rPr>
              <a:t>Utilizing a GAN framework, our model employs deep CNNs for the generator and discriminator networks, enabling the generation of high-resolution dog images. The generator progressively transforms random noise into realistic dog images, while the discriminator learns to distinguish between real and generated images. Training involves adversarial optimization, iteratively updating both networks to achieve image fidelity. We evaluate performance using FID and qualitative assessments, fine-tuning with techniques like progressive growing. Once trained, our model can be easily deployed for seamless dog image generation in various environments.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DAGBGIOEyXg</dc:identifier>
  <dcterms:modified xsi:type="dcterms:W3CDTF">2011-08-01T06:04:30Z</dcterms:modified>
  <cp:revision>1</cp:revision>
  <dc:title>Black Brown Elegant Lawyer Presentation</dc:title>
</cp:coreProperties>
</file>